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146847875" r:id="rId3"/>
    <p:sldId id="2146847851" r:id="rId4"/>
    <p:sldId id="2146847852" r:id="rId5"/>
    <p:sldId id="2146847853" r:id="rId6"/>
    <p:sldId id="2146847854" r:id="rId7"/>
    <p:sldId id="2146847879" r:id="rId8"/>
    <p:sldId id="2146847878" r:id="rId9"/>
    <p:sldId id="2146847856" r:id="rId10"/>
    <p:sldId id="2146847876" r:id="rId11"/>
    <p:sldId id="2146847868" r:id="rId12"/>
    <p:sldId id="2146847880" r:id="rId13"/>
    <p:sldId id="2146847881" r:id="rId14"/>
    <p:sldId id="2146847882" r:id="rId15"/>
    <p:sldId id="2146847883" r:id="rId16"/>
    <p:sldId id="2146847884" r:id="rId17"/>
    <p:sldId id="2146847885" r:id="rId18"/>
    <p:sldId id="2146847886" r:id="rId19"/>
    <p:sldId id="2146847869" r:id="rId20"/>
    <p:sldId id="261" r:id="rId21"/>
    <p:sldId id="2146847887" r:id="rId22"/>
    <p:sldId id="2146847888" r:id="rId23"/>
    <p:sldId id="2146847889" r:id="rId24"/>
    <p:sldId id="2146847857" r:id="rId25"/>
    <p:sldId id="2146847890" r:id="rId26"/>
    <p:sldId id="2146847859" r:id="rId27"/>
    <p:sldId id="2146847892" r:id="rId28"/>
    <p:sldId id="2146847865" r:id="rId29"/>
    <p:sldId id="2146847893" r:id="rId30"/>
    <p:sldId id="2146847867" r:id="rId31"/>
    <p:sldId id="2146847894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0248BC-DAEA-D6B2-5C82-1AE25DCA82C5}" name="Ender Marcano" initials="EM" userId="S::emarcano@n.contactoenmedios.com::068ac4a8-ec37-4107-bffc-ee172aa8bb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DBB1A-0D48-5D41-980A-57EF215C0003}" v="1" dt="2025-08-07T00:45:23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3"/>
    <p:restoredTop sz="94658"/>
  </p:normalViewPr>
  <p:slideViewPr>
    <p:cSldViewPr snapToGrid="0">
      <p:cViewPr varScale="1">
        <p:scale>
          <a:sx n="120" d="100"/>
          <a:sy n="120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mismx.sharepoint.com/sites/READECENTROESTADSTICO/Documentos%20compartidos/General/6%20Sectorial/Laminas%20Convenci&#243;n%20AMIS%202025/Laminas%20adicionales-ConvencionAMIS-2025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mismx-my.sharepoint.com/personal/mtorres_amis_com_mx/Documents/Documentos/Copia%20de%20Laminas%20adicionales-ConvencionAMIS-2025_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mismx.sharepoint.com/sites/READECENTROESTADSTICO/Documentos%20compartidos/General/6%20Sectorial/Laminas%20Convenci&#243;n%20AMIS%202025/Laminas%20adicionales-ConvencionAMIS-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mismx.sharepoint.com/sites/READECENTROESTADSTICO/Documentos%20compartidos/General/6%20Sectorial/Laminas%20Convenci&#243;n%20AMIS%202025/Laminas%20adicionales-ConvencionAMIS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mismx-my.sharepoint.com/personal/mtorres_amis_com_mx/Documents/Documentos/Copia%20de%20Laminas%20adicionales-ConvencionAMIS-2025_V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mismx.sharepoint.com/sites/READECENTROESTADSTICO/Documentos%20compartidos/General/6%20Sectorial/Laminas%20Convenci&#243;n%20AMIS%202025/Laminas%20adicionales-ConvencionAMIS-2025_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mismx.sharepoint.com/sites/READECENTROESTADSTICO/Documentos%20compartidos/General/6%20Sectorial/Laminas%20Convenci&#243;n%20AMIS%202025/Laminas%20adicionales-ConvencionAMIS-2025_V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7058035462381E-2"/>
          <c:y val="0.1851115760111576"/>
          <c:w val="0.93547316529689706"/>
          <c:h val="0.70024956346983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'# Aseguradoras 1990-2025'!$C$2</c:f>
              <c:strCache>
                <c:ptCount val="1"/>
                <c:pt idx="0">
                  <c:v>Compañías aseguradoras en Mexico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57-054B-9B68-78131D79B64F}"/>
              </c:ext>
            </c:extLst>
          </c:dPt>
          <c:dPt>
            <c:idx val="5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57-054B-9B68-78131D79B64F}"/>
              </c:ext>
            </c:extLst>
          </c:dPt>
          <c:dPt>
            <c:idx val="15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457-054B-9B68-78131D79B64F}"/>
              </c:ext>
            </c:extLst>
          </c:dPt>
          <c:dPt>
            <c:idx val="25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57-054B-9B68-78131D79B64F}"/>
              </c:ext>
            </c:extLst>
          </c:dPt>
          <c:dPt>
            <c:idx val="35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457-054B-9B68-78131D79B64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57-054B-9B68-78131D79B64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57-054B-9B68-78131D79B64F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57-054B-9B68-78131D79B64F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57-054B-9B68-78131D79B64F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57-054B-9B68-78131D79B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671F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'# Aseguradoras 1990-2025'!$B$3:$B$38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'# Aseguradoras 1990-2025'!$C$3:$C$38</c:f>
              <c:numCache>
                <c:formatCode>General</c:formatCode>
                <c:ptCount val="36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44</c:v>
                </c:pt>
                <c:pt idx="4">
                  <c:v>48</c:v>
                </c:pt>
                <c:pt idx="5">
                  <c:v>56</c:v>
                </c:pt>
                <c:pt idx="6">
                  <c:v>61</c:v>
                </c:pt>
                <c:pt idx="7">
                  <c:v>70</c:v>
                </c:pt>
                <c:pt idx="8">
                  <c:v>68</c:v>
                </c:pt>
                <c:pt idx="9">
                  <c:v>68</c:v>
                </c:pt>
                <c:pt idx="10">
                  <c:v>70</c:v>
                </c:pt>
                <c:pt idx="11">
                  <c:v>70</c:v>
                </c:pt>
                <c:pt idx="12">
                  <c:v>81</c:v>
                </c:pt>
                <c:pt idx="13">
                  <c:v>85</c:v>
                </c:pt>
                <c:pt idx="14">
                  <c:v>87</c:v>
                </c:pt>
                <c:pt idx="15">
                  <c:v>86</c:v>
                </c:pt>
                <c:pt idx="16">
                  <c:v>91</c:v>
                </c:pt>
                <c:pt idx="17">
                  <c:v>95</c:v>
                </c:pt>
                <c:pt idx="18">
                  <c:v>100</c:v>
                </c:pt>
                <c:pt idx="19">
                  <c:v>98</c:v>
                </c:pt>
                <c:pt idx="20">
                  <c:v>99</c:v>
                </c:pt>
                <c:pt idx="21">
                  <c:v>102</c:v>
                </c:pt>
                <c:pt idx="22">
                  <c:v>104</c:v>
                </c:pt>
                <c:pt idx="23">
                  <c:v>103</c:v>
                </c:pt>
                <c:pt idx="24">
                  <c:v>105</c:v>
                </c:pt>
                <c:pt idx="25">
                  <c:v>102</c:v>
                </c:pt>
                <c:pt idx="26">
                  <c:v>99</c:v>
                </c:pt>
                <c:pt idx="27">
                  <c:v>98</c:v>
                </c:pt>
                <c:pt idx="28">
                  <c:v>98</c:v>
                </c:pt>
                <c:pt idx="29">
                  <c:v>101</c:v>
                </c:pt>
                <c:pt idx="30">
                  <c:v>102</c:v>
                </c:pt>
                <c:pt idx="31">
                  <c:v>103</c:v>
                </c:pt>
                <c:pt idx="32">
                  <c:v>103</c:v>
                </c:pt>
                <c:pt idx="33">
                  <c:v>103</c:v>
                </c:pt>
                <c:pt idx="34">
                  <c:v>101</c:v>
                </c:pt>
                <c:pt idx="3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57-054B-9B68-78131D79B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7"/>
        <c:axId val="1043962608"/>
        <c:axId val="1043963088"/>
      </c:barChart>
      <c:catAx>
        <c:axId val="104396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043963088"/>
        <c:crosses val="autoZero"/>
        <c:auto val="1"/>
        <c:lblAlgn val="ctr"/>
        <c:lblOffset val="100"/>
        <c:noMultiLvlLbl val="0"/>
      </c:catAx>
      <c:valAx>
        <c:axId val="10439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04396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Prima Directa</c:v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4"/>
              <c:layout>
                <c:manualLayout>
                  <c:x val="0"/>
                  <c:y val="-6.018520712496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B3-B441-9461-1D49951A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'Crecimiento del mercado (L3)'!$A$4:$A$38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'Crecimiento del mercado (L3)'!$F$4:$F$38</c:f>
              <c:numCache>
                <c:formatCode>0.0%</c:formatCode>
                <c:ptCount val="35"/>
                <c:pt idx="0">
                  <c:v>-4.0853887258819922E-2</c:v>
                </c:pt>
                <c:pt idx="1">
                  <c:v>0.17052186002325542</c:v>
                </c:pt>
                <c:pt idx="2">
                  <c:v>0.25585722438373321</c:v>
                </c:pt>
                <c:pt idx="3">
                  <c:v>0.10079918405092295</c:v>
                </c:pt>
                <c:pt idx="4">
                  <c:v>7.8389270926507632E-2</c:v>
                </c:pt>
                <c:pt idx="5">
                  <c:v>-0.24444360987802577</c:v>
                </c:pt>
                <c:pt idx="6">
                  <c:v>1.4432961710822685E-2</c:v>
                </c:pt>
                <c:pt idx="7">
                  <c:v>0.14783875077741468</c:v>
                </c:pt>
                <c:pt idx="8">
                  <c:v>0.18806233029269126</c:v>
                </c:pt>
                <c:pt idx="9">
                  <c:v>0.20938504473574759</c:v>
                </c:pt>
                <c:pt idx="10">
                  <c:v>0.22902174832595126</c:v>
                </c:pt>
                <c:pt idx="11">
                  <c:v>-3.788305923462227E-2</c:v>
                </c:pt>
                <c:pt idx="12">
                  <c:v>0.11877076690439178</c:v>
                </c:pt>
                <c:pt idx="13">
                  <c:v>-8.0291107551676719E-2</c:v>
                </c:pt>
                <c:pt idx="14">
                  <c:v>0.10111609459399434</c:v>
                </c:pt>
                <c:pt idx="15">
                  <c:v>-2.0977190672967428E-2</c:v>
                </c:pt>
                <c:pt idx="16">
                  <c:v>0.12603379964339523</c:v>
                </c:pt>
                <c:pt idx="17">
                  <c:v>0.12015104516776214</c:v>
                </c:pt>
                <c:pt idx="18">
                  <c:v>1.5891232994059805E-2</c:v>
                </c:pt>
                <c:pt idx="19">
                  <c:v>9.0450059747740508E-2</c:v>
                </c:pt>
                <c:pt idx="20">
                  <c:v>-1.1896949966008066E-2</c:v>
                </c:pt>
                <c:pt idx="21">
                  <c:v>9.4553923211128654E-2</c:v>
                </c:pt>
                <c:pt idx="22">
                  <c:v>7.2361456396303314E-2</c:v>
                </c:pt>
                <c:pt idx="23">
                  <c:v>5.1968671548000819E-2</c:v>
                </c:pt>
                <c:pt idx="24">
                  <c:v>1.510586392168322E-2</c:v>
                </c:pt>
                <c:pt idx="25">
                  <c:v>7.3294556840185543E-2</c:v>
                </c:pt>
                <c:pt idx="26">
                  <c:v>0.10738333415684009</c:v>
                </c:pt>
                <c:pt idx="27">
                  <c:v>2.6101791320183323E-2</c:v>
                </c:pt>
                <c:pt idx="28">
                  <c:v>3.1521133529470655E-2</c:v>
                </c:pt>
                <c:pt idx="29">
                  <c:v>8.2854653680101475E-2</c:v>
                </c:pt>
                <c:pt idx="30">
                  <c:v>-2.6700973735664692E-2</c:v>
                </c:pt>
                <c:pt idx="31">
                  <c:v>1.7247499131177974E-2</c:v>
                </c:pt>
                <c:pt idx="32">
                  <c:v>-2.327740874975447E-2</c:v>
                </c:pt>
                <c:pt idx="33">
                  <c:v>0.12681505471210777</c:v>
                </c:pt>
                <c:pt idx="34">
                  <c:v>0.11644952114185268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B3-B441-9461-1D49951A8D9A}"/>
            </c:ext>
          </c:extLst>
        </c:ser>
        <c:ser>
          <c:idx val="1"/>
          <c:order val="1"/>
          <c:tx>
            <c:strRef>
              <c:f>'Crecimiento del mercado (L3)'!$G$2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rgbClr val="FF671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71F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4"/>
              <c:layout>
                <c:manualLayout>
                  <c:x val="-3.9682533482918777E-3"/>
                  <c:y val="-3.2407419221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B3-B441-9461-1D49951A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'Crecimiento del mercado (L3)'!$A$4:$A$38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'Crecimiento del mercado (L3)'!$G$4:$G$38</c:f>
              <c:numCache>
                <c:formatCode>0.0%</c:formatCode>
                <c:ptCount val="35"/>
                <c:pt idx="0">
                  <c:v>5.2000000000000005E-2</c:v>
                </c:pt>
                <c:pt idx="1">
                  <c:v>0.04</c:v>
                </c:pt>
                <c:pt idx="2">
                  <c:v>3.5000000000000003E-2</c:v>
                </c:pt>
                <c:pt idx="3">
                  <c:v>3.1E-2</c:v>
                </c:pt>
                <c:pt idx="4">
                  <c:v>4.9000000000000002E-2</c:v>
                </c:pt>
                <c:pt idx="5">
                  <c:v>-6.3E-2</c:v>
                </c:pt>
                <c:pt idx="6">
                  <c:v>6.8000000000000005E-2</c:v>
                </c:pt>
                <c:pt idx="7">
                  <c:v>6.8000000000000005E-2</c:v>
                </c:pt>
                <c:pt idx="8">
                  <c:v>5.2000000000000005E-2</c:v>
                </c:pt>
                <c:pt idx="9">
                  <c:v>2.7999999999999997E-2</c:v>
                </c:pt>
                <c:pt idx="10">
                  <c:v>4.9000000000000002E-2</c:v>
                </c:pt>
                <c:pt idx="11">
                  <c:v>-4.0000000000000001E-3</c:v>
                </c:pt>
                <c:pt idx="12">
                  <c:v>0</c:v>
                </c:pt>
                <c:pt idx="13">
                  <c:v>1.3999999999999999E-2</c:v>
                </c:pt>
                <c:pt idx="14">
                  <c:v>3.9E-2</c:v>
                </c:pt>
                <c:pt idx="15">
                  <c:v>2.3E-2</c:v>
                </c:pt>
                <c:pt idx="16">
                  <c:v>4.4999999999999998E-2</c:v>
                </c:pt>
                <c:pt idx="17">
                  <c:v>2.3E-2</c:v>
                </c:pt>
                <c:pt idx="18">
                  <c:v>1.1000000000000001E-2</c:v>
                </c:pt>
                <c:pt idx="19">
                  <c:v>-5.2999999999999999E-2</c:v>
                </c:pt>
                <c:pt idx="20">
                  <c:v>5.0999999999999997E-2</c:v>
                </c:pt>
                <c:pt idx="21" formatCode="0%">
                  <c:v>3.7000000000000005E-2</c:v>
                </c:pt>
                <c:pt idx="22" formatCode="0%">
                  <c:v>3.6000000000000004E-2</c:v>
                </c:pt>
                <c:pt idx="23" formatCode="0%">
                  <c:v>1.3999999999999999E-2</c:v>
                </c:pt>
                <c:pt idx="24" formatCode="0%">
                  <c:v>2.7999999999999997E-2</c:v>
                </c:pt>
                <c:pt idx="25" formatCode="0%">
                  <c:v>3.3000000000000002E-2</c:v>
                </c:pt>
                <c:pt idx="26" formatCode="0%">
                  <c:v>2.6000000000000002E-2</c:v>
                </c:pt>
                <c:pt idx="27" formatCode="0%">
                  <c:v>2.1000000000000001E-2</c:v>
                </c:pt>
                <c:pt idx="28" formatCode="0%">
                  <c:v>2.2000000000000002E-2</c:v>
                </c:pt>
                <c:pt idx="29" formatCode="0%">
                  <c:v>-1E-3</c:v>
                </c:pt>
                <c:pt idx="30" formatCode="0%">
                  <c:v>-8.199999999999999E-2</c:v>
                </c:pt>
                <c:pt idx="31" formatCode="0%">
                  <c:v>0.06</c:v>
                </c:pt>
                <c:pt idx="32" formatCode="0%">
                  <c:v>3.7000000000000005E-2</c:v>
                </c:pt>
                <c:pt idx="33" formatCode="0%">
                  <c:v>3.3000000000000002E-2</c:v>
                </c:pt>
                <c:pt idx="34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B3-B441-9461-1D49951A8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745824"/>
        <c:axId val="360746240"/>
      </c:lineChart>
      <c:catAx>
        <c:axId val="36074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360746240"/>
        <c:crosses val="autoZero"/>
        <c:auto val="1"/>
        <c:lblAlgn val="ctr"/>
        <c:lblOffset val="100"/>
        <c:tickLblSkip val="1"/>
        <c:noMultiLvlLbl val="0"/>
      </c:catAx>
      <c:valAx>
        <c:axId val="36074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36074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858362077160483"/>
          <c:y val="3.9908671903483323E-2"/>
          <c:w val="0.2313825404791692"/>
          <c:h val="6.4028456294993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'Estructura de cartera (L2)'!$B$1</c:f>
              <c:strCache>
                <c:ptCount val="1"/>
                <c:pt idx="0">
                  <c:v> Vida </c:v>
                </c:pt>
              </c:strCache>
            </c:strRef>
          </c:tx>
          <c:spPr>
            <a:solidFill>
              <a:srgbClr val="FF67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'Estructura de cartera (L2)'!$A$2:$A$36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'Estructura de cartera (L2)'!$B$2:$B$36</c:f>
              <c:numCache>
                <c:formatCode>#,##0</c:formatCode>
                <c:ptCount val="35"/>
                <c:pt idx="0">
                  <c:v>36.404198323909256</c:v>
                </c:pt>
                <c:pt idx="1">
                  <c:v>35.857615113813189</c:v>
                </c:pt>
                <c:pt idx="2">
                  <c:v>34.30003394758053</c:v>
                </c:pt>
                <c:pt idx="3">
                  <c:v>33.618353154912597</c:v>
                </c:pt>
                <c:pt idx="4">
                  <c:v>34.43522656174018</c:v>
                </c:pt>
                <c:pt idx="5">
                  <c:v>33.683738151981913</c:v>
                </c:pt>
                <c:pt idx="6">
                  <c:v>34.441717230100636</c:v>
                </c:pt>
                <c:pt idx="7">
                  <c:v>35.079076836574046</c:v>
                </c:pt>
                <c:pt idx="8">
                  <c:v>31.731652230155898</c:v>
                </c:pt>
                <c:pt idx="9">
                  <c:v>35.970114773342488</c:v>
                </c:pt>
                <c:pt idx="10">
                  <c:v>43.937532679321464</c:v>
                </c:pt>
                <c:pt idx="11">
                  <c:v>33.685322922008297</c:v>
                </c:pt>
                <c:pt idx="12">
                  <c:v>39.151396667195556</c:v>
                </c:pt>
                <c:pt idx="13">
                  <c:v>36.355779381433294</c:v>
                </c:pt>
                <c:pt idx="14">
                  <c:v>38.97606617132049</c:v>
                </c:pt>
                <c:pt idx="15">
                  <c:v>37.862667147047993</c:v>
                </c:pt>
                <c:pt idx="16">
                  <c:v>41.88988739511619</c:v>
                </c:pt>
                <c:pt idx="17">
                  <c:v>40.460979968218311</c:v>
                </c:pt>
                <c:pt idx="18">
                  <c:v>41.35283133008825</c:v>
                </c:pt>
                <c:pt idx="19">
                  <c:v>40.685861445812399</c:v>
                </c:pt>
                <c:pt idx="20">
                  <c:v>40.237955461213666</c:v>
                </c:pt>
                <c:pt idx="21">
                  <c:v>39.894338548557151</c:v>
                </c:pt>
                <c:pt idx="22">
                  <c:v>41.038372140506013</c:v>
                </c:pt>
                <c:pt idx="23">
                  <c:v>41.671441425123007</c:v>
                </c:pt>
                <c:pt idx="24">
                  <c:v>41.819124244147289</c:v>
                </c:pt>
                <c:pt idx="25">
                  <c:v>41.608668099480582</c:v>
                </c:pt>
                <c:pt idx="26">
                  <c:v>42.891031289669904</c:v>
                </c:pt>
                <c:pt idx="27">
                  <c:v>40.05366467930547</c:v>
                </c:pt>
                <c:pt idx="28">
                  <c:v>41.822537012247388</c:v>
                </c:pt>
                <c:pt idx="29">
                  <c:v>41.844184661798536</c:v>
                </c:pt>
                <c:pt idx="30">
                  <c:v>42.044453756207126</c:v>
                </c:pt>
                <c:pt idx="31">
                  <c:v>39.381122480614167</c:v>
                </c:pt>
                <c:pt idx="32">
                  <c:v>38.86639786599536</c:v>
                </c:pt>
                <c:pt idx="33">
                  <c:v>39.882140857616342</c:v>
                </c:pt>
                <c:pt idx="34">
                  <c:v>41.071081761650333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9-1E4F-A272-BBD2B051A0B6}"/>
            </c:ext>
          </c:extLst>
        </c:ser>
        <c:ser>
          <c:idx val="2"/>
          <c:order val="1"/>
          <c:tx>
            <c:strRef>
              <c:f>'Estructura de cartera (L2)'!$C$1</c:f>
              <c:strCache>
                <c:ptCount val="1"/>
                <c:pt idx="0">
                  <c:v>Pensiones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'Estructura de cartera (L2)'!$A$2:$A$36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'Estructura de cartera (L2)'!$C$2:$C$36</c:f>
              <c:numCache>
                <c:formatCode>#,##0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3.2181571906931681</c:v>
                </c:pt>
                <c:pt idx="8">
                  <c:v>13.554115848667013</c:v>
                </c:pt>
                <c:pt idx="9">
                  <c:v>12.599689515598167</c:v>
                </c:pt>
                <c:pt idx="10">
                  <c:v>11.124654351103903</c:v>
                </c:pt>
                <c:pt idx="11">
                  <c:v>13.242890537180097</c:v>
                </c:pt>
                <c:pt idx="12">
                  <c:v>7.2990178350746797</c:v>
                </c:pt>
                <c:pt idx="13">
                  <c:v>2.7045862911118643</c:v>
                </c:pt>
                <c:pt idx="14">
                  <c:v>3.6698699407805582</c:v>
                </c:pt>
                <c:pt idx="15">
                  <c:v>3.2316692887253398</c:v>
                </c:pt>
                <c:pt idx="16">
                  <c:v>3.1050369253914947</c:v>
                </c:pt>
                <c:pt idx="17">
                  <c:v>3.3599757817635965</c:v>
                </c:pt>
                <c:pt idx="18">
                  <c:v>3.7620442220602284</c:v>
                </c:pt>
                <c:pt idx="19">
                  <c:v>3.7742637254081752</c:v>
                </c:pt>
                <c:pt idx="20">
                  <c:v>6.6221643077412988</c:v>
                </c:pt>
                <c:pt idx="21">
                  <c:v>5.791027409950849</c:v>
                </c:pt>
                <c:pt idx="22">
                  <c:v>5.8379002959844577</c:v>
                </c:pt>
                <c:pt idx="23">
                  <c:v>6.0838430482766288</c:v>
                </c:pt>
                <c:pt idx="24">
                  <c:v>5.8791748242700184</c:v>
                </c:pt>
                <c:pt idx="25">
                  <c:v>5.1537028841152903</c:v>
                </c:pt>
                <c:pt idx="26">
                  <c:v>4.4038786566141104</c:v>
                </c:pt>
                <c:pt idx="27">
                  <c:v>4.4414735182956191</c:v>
                </c:pt>
                <c:pt idx="28">
                  <c:v>4.6597256870867776</c:v>
                </c:pt>
                <c:pt idx="29">
                  <c:v>4.7217829283036519</c:v>
                </c:pt>
                <c:pt idx="30">
                  <c:v>5.0315393515194087</c:v>
                </c:pt>
                <c:pt idx="31">
                  <c:v>7.4849448285199793</c:v>
                </c:pt>
                <c:pt idx="32">
                  <c:v>6.0943027383841377</c:v>
                </c:pt>
                <c:pt idx="33">
                  <c:v>4.7287589043988252</c:v>
                </c:pt>
                <c:pt idx="34">
                  <c:v>4.2162195678350933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9-1E4F-A272-BBD2B051A0B6}"/>
            </c:ext>
          </c:extLst>
        </c:ser>
        <c:ser>
          <c:idx val="3"/>
          <c:order val="2"/>
          <c:tx>
            <c:strRef>
              <c:f>'Estructura de cartera (L2)'!$D$1</c:f>
              <c:strCache>
                <c:ptCount val="1"/>
                <c:pt idx="0">
                  <c:v> A y E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'Estructura de cartera (L2)'!$A$2:$A$36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'Estructura de cartera (L2)'!$D$2:$D$36</c:f>
              <c:numCache>
                <c:formatCode>#,##0</c:formatCode>
                <c:ptCount val="35"/>
                <c:pt idx="0">
                  <c:v>7.4575838797981548</c:v>
                </c:pt>
                <c:pt idx="1">
                  <c:v>8.5054206200526785</c:v>
                </c:pt>
                <c:pt idx="2">
                  <c:v>7.897279958407907</c:v>
                </c:pt>
                <c:pt idx="3">
                  <c:v>8.0103076120391705</c:v>
                </c:pt>
                <c:pt idx="4">
                  <c:v>8.4112025687961065</c:v>
                </c:pt>
                <c:pt idx="5">
                  <c:v>8.8500428811391103</c:v>
                </c:pt>
                <c:pt idx="6">
                  <c:v>9.809251459158661</c:v>
                </c:pt>
                <c:pt idx="7">
                  <c:v>9.8902621403343822</c:v>
                </c:pt>
                <c:pt idx="8">
                  <c:v>8.9578236492953565</c:v>
                </c:pt>
                <c:pt idx="9">
                  <c:v>9.3835256047965423</c:v>
                </c:pt>
                <c:pt idx="10">
                  <c:v>9.0453000368643135</c:v>
                </c:pt>
                <c:pt idx="11">
                  <c:v>10.896241096638258</c:v>
                </c:pt>
                <c:pt idx="12">
                  <c:v>10.772221713774281</c:v>
                </c:pt>
                <c:pt idx="13">
                  <c:v>12.916465884190959</c:v>
                </c:pt>
                <c:pt idx="14">
                  <c:v>12.784443846048324</c:v>
                </c:pt>
                <c:pt idx="15">
                  <c:v>14.797292332777296</c:v>
                </c:pt>
                <c:pt idx="16">
                  <c:v>14.758721232608806</c:v>
                </c:pt>
                <c:pt idx="17">
                  <c:v>15.172348409213592</c:v>
                </c:pt>
                <c:pt idx="18">
                  <c:v>15.587384386502173</c:v>
                </c:pt>
                <c:pt idx="19">
                  <c:v>14.790778492400843</c:v>
                </c:pt>
                <c:pt idx="20">
                  <c:v>15.643176215755652</c:v>
                </c:pt>
                <c:pt idx="21">
                  <c:v>15.293059818731683</c:v>
                </c:pt>
                <c:pt idx="22">
                  <c:v>15.003809284966648</c:v>
                </c:pt>
                <c:pt idx="23">
                  <c:v>14.283633356340742</c:v>
                </c:pt>
                <c:pt idx="24">
                  <c:v>16.135125445608349</c:v>
                </c:pt>
                <c:pt idx="25">
                  <c:v>15.456443859149852</c:v>
                </c:pt>
                <c:pt idx="26">
                  <c:v>15.896857747569182</c:v>
                </c:pt>
                <c:pt idx="27">
                  <c:v>15.932007095687212</c:v>
                </c:pt>
                <c:pt idx="28">
                  <c:v>16.437748286511695</c:v>
                </c:pt>
                <c:pt idx="29">
                  <c:v>15.923966752304377</c:v>
                </c:pt>
                <c:pt idx="30">
                  <c:v>17.552268804054911</c:v>
                </c:pt>
                <c:pt idx="31">
                  <c:v>18.129127007578692</c:v>
                </c:pt>
                <c:pt idx="32">
                  <c:v>19.688174589625707</c:v>
                </c:pt>
                <c:pt idx="33">
                  <c:v>18.966559021477629</c:v>
                </c:pt>
                <c:pt idx="34">
                  <c:v>18.536781668006274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9-1E4F-A272-BBD2B051A0B6}"/>
            </c:ext>
          </c:extLst>
        </c:ser>
        <c:ser>
          <c:idx val="4"/>
          <c:order val="3"/>
          <c:tx>
            <c:strRef>
              <c:f>'Estructura de cartera (L2)'!$E$1</c:f>
              <c:strCache>
                <c:ptCount val="1"/>
                <c:pt idx="0">
                  <c:v>Automóviles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'Estructura de cartera (L2)'!$A$2:$A$36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'Estructura de cartera (L2)'!$E$2:$E$36</c:f>
              <c:numCache>
                <c:formatCode>#,##0</c:formatCode>
                <c:ptCount val="35"/>
                <c:pt idx="0">
                  <c:v>28.69123275612392</c:v>
                </c:pt>
                <c:pt idx="1">
                  <c:v>30.772585916886158</c:v>
                </c:pt>
                <c:pt idx="2">
                  <c:v>33.131603896390978</c:v>
                </c:pt>
                <c:pt idx="3">
                  <c:v>31.9905298605022</c:v>
                </c:pt>
                <c:pt idx="4">
                  <c:v>29.843185297110875</c:v>
                </c:pt>
                <c:pt idx="5">
                  <c:v>26.537770383788828</c:v>
                </c:pt>
                <c:pt idx="6">
                  <c:v>25.435209902533305</c:v>
                </c:pt>
                <c:pt idx="7">
                  <c:v>25.942279214992624</c:v>
                </c:pt>
                <c:pt idx="8">
                  <c:v>25.54717911104775</c:v>
                </c:pt>
                <c:pt idx="9">
                  <c:v>24.037353528097853</c:v>
                </c:pt>
                <c:pt idx="10">
                  <c:v>21.458885604495624</c:v>
                </c:pt>
                <c:pt idx="11">
                  <c:v>24.771535359976856</c:v>
                </c:pt>
                <c:pt idx="12">
                  <c:v>24.258141846942905</c:v>
                </c:pt>
                <c:pt idx="13">
                  <c:v>26.777883827710024</c:v>
                </c:pt>
                <c:pt idx="14">
                  <c:v>24.418568731641358</c:v>
                </c:pt>
                <c:pt idx="15">
                  <c:v>25.282038744192992</c:v>
                </c:pt>
                <c:pt idx="16">
                  <c:v>24.089442277426567</c:v>
                </c:pt>
                <c:pt idx="17">
                  <c:v>23.465692429872853</c:v>
                </c:pt>
                <c:pt idx="18">
                  <c:v>23.034294566455568</c:v>
                </c:pt>
                <c:pt idx="19">
                  <c:v>20.202734157493275</c:v>
                </c:pt>
                <c:pt idx="20">
                  <c:v>20.917117781755877</c:v>
                </c:pt>
                <c:pt idx="21">
                  <c:v>20.528475739211917</c:v>
                </c:pt>
                <c:pt idx="22">
                  <c:v>20.743285698637074</c:v>
                </c:pt>
                <c:pt idx="23">
                  <c:v>20.075350209164188</c:v>
                </c:pt>
                <c:pt idx="24">
                  <c:v>19.64459106265263</c:v>
                </c:pt>
                <c:pt idx="25">
                  <c:v>19.7697487560105</c:v>
                </c:pt>
                <c:pt idx="26">
                  <c:v>20.80266382680869</c:v>
                </c:pt>
                <c:pt idx="27">
                  <c:v>21.397718345135846</c:v>
                </c:pt>
                <c:pt idx="28">
                  <c:v>21.186005049299101</c:v>
                </c:pt>
                <c:pt idx="29">
                  <c:v>19.916596068844544</c:v>
                </c:pt>
                <c:pt idx="30">
                  <c:v>18.258865452711788</c:v>
                </c:pt>
                <c:pt idx="31">
                  <c:v>17.077366671333518</c:v>
                </c:pt>
                <c:pt idx="32">
                  <c:v>18.091055814883827</c:v>
                </c:pt>
                <c:pt idx="33">
                  <c:v>19.512403741480231</c:v>
                </c:pt>
                <c:pt idx="34">
                  <c:v>21.111361077516865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9-1E4F-A272-BBD2B051A0B6}"/>
            </c:ext>
          </c:extLst>
        </c:ser>
        <c:ser>
          <c:idx val="5"/>
          <c:order val="4"/>
          <c:tx>
            <c:strRef>
              <c:f>'Estructura de cartera (L2)'!$F$1</c:f>
              <c:strCache>
                <c:ptCount val="1"/>
                <c:pt idx="0">
                  <c:v> Daños 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'Estructura de cartera (L2)'!$A$2:$A$36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'Estructura de cartera (L2)'!$F$2:$F$36</c:f>
              <c:numCache>
                <c:formatCode>#,##0</c:formatCode>
                <c:ptCount val="35"/>
                <c:pt idx="0">
                  <c:v>27.44698504016867</c:v>
                </c:pt>
                <c:pt idx="1">
                  <c:v>24.864378349247971</c:v>
                </c:pt>
                <c:pt idx="2">
                  <c:v>24.671082197620589</c:v>
                </c:pt>
                <c:pt idx="3">
                  <c:v>26.380809372546032</c:v>
                </c:pt>
                <c:pt idx="4">
                  <c:v>27.310385572352846</c:v>
                </c:pt>
                <c:pt idx="5">
                  <c:v>30.928448583090152</c:v>
                </c:pt>
                <c:pt idx="6">
                  <c:v>30.313821408207392</c:v>
                </c:pt>
                <c:pt idx="7">
                  <c:v>25.870224617405778</c:v>
                </c:pt>
                <c:pt idx="8">
                  <c:v>20.209229160833981</c:v>
                </c:pt>
                <c:pt idx="9">
                  <c:v>18.009316578164949</c:v>
                </c:pt>
                <c:pt idx="10">
                  <c:v>14.433627328214691</c:v>
                </c:pt>
                <c:pt idx="11">
                  <c:v>17.404010084196493</c:v>
                </c:pt>
                <c:pt idx="12">
                  <c:v>18.519221937012585</c:v>
                </c:pt>
                <c:pt idx="13">
                  <c:v>21.245284615553853</c:v>
                </c:pt>
                <c:pt idx="14">
                  <c:v>20.151051310209276</c:v>
                </c:pt>
                <c:pt idx="15">
                  <c:v>18.82633248725638</c:v>
                </c:pt>
                <c:pt idx="16">
                  <c:v>16.156912169456938</c:v>
                </c:pt>
                <c:pt idx="17">
                  <c:v>17.541003410931651</c:v>
                </c:pt>
                <c:pt idx="18">
                  <c:v>16.263445494893784</c:v>
                </c:pt>
                <c:pt idx="19">
                  <c:v>20.546362178885307</c:v>
                </c:pt>
                <c:pt idx="20">
                  <c:v>16.579586233533504</c:v>
                </c:pt>
                <c:pt idx="21">
                  <c:v>18.493098483548401</c:v>
                </c:pt>
                <c:pt idx="22">
                  <c:v>17.376632579905809</c:v>
                </c:pt>
                <c:pt idx="23">
                  <c:v>17.885731961095434</c:v>
                </c:pt>
                <c:pt idx="24">
                  <c:v>16.521984423321712</c:v>
                </c:pt>
                <c:pt idx="25">
                  <c:v>18.011436401243778</c:v>
                </c:pt>
                <c:pt idx="26">
                  <c:v>16.005568479338134</c:v>
                </c:pt>
                <c:pt idx="27">
                  <c:v>18.175136361575852</c:v>
                </c:pt>
                <c:pt idx="28">
                  <c:v>15.893983964855037</c:v>
                </c:pt>
                <c:pt idx="29">
                  <c:v>17.593469588748881</c:v>
                </c:pt>
                <c:pt idx="30">
                  <c:v>17.112872635506758</c:v>
                </c:pt>
                <c:pt idx="31">
                  <c:v>17.927439011953652</c:v>
                </c:pt>
                <c:pt idx="32">
                  <c:v>17.260068991110966</c:v>
                </c:pt>
                <c:pt idx="33">
                  <c:v>16.910137475026964</c:v>
                </c:pt>
                <c:pt idx="34">
                  <c:v>15.064555924991449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9-1E4F-A272-BBD2B051A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109207776"/>
        <c:axId val="2109209024"/>
      </c:barChart>
      <c:catAx>
        <c:axId val="21092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2109209024"/>
        <c:crosses val="autoZero"/>
        <c:auto val="1"/>
        <c:lblAlgn val="ctr"/>
        <c:lblOffset val="100"/>
        <c:noMultiLvlLbl val="0"/>
      </c:catAx>
      <c:valAx>
        <c:axId val="210920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210920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MX" sz="2000" b="1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Estructura de la cartera </a:t>
            </a:r>
            <a:endParaRPr lang="es-MX" sz="1600" b="0" i="0" baseline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MX" sz="16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c:rich>
      </c:tx>
      <c:layout>
        <c:manualLayout>
          <c:xMode val="edge"/>
          <c:yMode val="edge"/>
          <c:x val="0.19757849097976674"/>
          <c:y val="3.7037013176379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5467797843204387"/>
          <c:y val="0.27142616627432586"/>
          <c:w val="0.5573577114002054"/>
          <c:h val="0.559384546798074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67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06-294E-8C7A-AAF79864AC7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06-294E-8C7A-AAF79864AC7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06-294E-8C7A-AAF79864AC7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06-294E-8C7A-AAF79864AC73}"/>
              </c:ext>
            </c:extLst>
          </c:dPt>
          <c:dPt>
            <c:idx val="4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06-294E-8C7A-AAF79864AC73}"/>
              </c:ext>
            </c:extLst>
          </c:dPt>
          <c:dLbls>
            <c:dLbl>
              <c:idx val="1"/>
              <c:layout>
                <c:manualLayout>
                  <c:x val="-7.2798834837824969E-2"/>
                  <c:y val="-8.788859725867616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6-294E-8C7A-AAF79864AC7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'Estructura de cartera (L2)'!$B$1:$F$1</c:f>
              <c:strCache>
                <c:ptCount val="5"/>
                <c:pt idx="0">
                  <c:v> Vida </c:v>
                </c:pt>
                <c:pt idx="1">
                  <c:v>Pensiones</c:v>
                </c:pt>
                <c:pt idx="2">
                  <c:v> A y E </c:v>
                </c:pt>
                <c:pt idx="3">
                  <c:v>Automóviles</c:v>
                </c:pt>
                <c:pt idx="4">
                  <c:v> Daños </c:v>
                </c:pt>
              </c:strCache>
            </c:strRef>
          </c:cat>
          <c:val>
            <c:numRef>
              <c:f>'Estructura de cartera (L2)'!$B$36:$F$36</c:f>
              <c:numCache>
                <c:formatCode>#,##0</c:formatCode>
                <c:ptCount val="5"/>
                <c:pt idx="0">
                  <c:v>41.071081761650333</c:v>
                </c:pt>
                <c:pt idx="1">
                  <c:v>4.2162195678350933</c:v>
                </c:pt>
                <c:pt idx="2">
                  <c:v>18.536781668006274</c:v>
                </c:pt>
                <c:pt idx="3">
                  <c:v>21.111361077516865</c:v>
                </c:pt>
                <c:pt idx="4">
                  <c:v>15.064555924991449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06-294E-8C7A-AAF79864A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"/>
          <c:y val="0.92285703977910372"/>
          <c:w val="0.9"/>
          <c:h val="5.2597502161417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5853970849789E-2"/>
          <c:y val="0.21106111425716823"/>
          <c:w val="0.90771663017231874"/>
          <c:h val="0.67595462647392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'Primas en pesos constantes (L1)'!$D$1</c:f>
              <c:strCache>
                <c:ptCount val="1"/>
                <c:pt idx="0">
                  <c:v> Prima Directa
Real (mmdp)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8E-6F4C-A85A-80DC94264FF9}"/>
              </c:ext>
            </c:extLst>
          </c:dPt>
          <c:dPt>
            <c:idx val="14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8E-6F4C-A85A-80DC94264FF9}"/>
              </c:ext>
            </c:extLst>
          </c:dPt>
          <c:dPt>
            <c:idx val="24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E-6F4C-A85A-80DC94264FF9}"/>
              </c:ext>
            </c:extLst>
          </c:dPt>
          <c:dPt>
            <c:idx val="34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8E-6F4C-A85A-80DC94264FF9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671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98E-6F4C-A85A-80DC94264FF9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671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98E-6F4C-A85A-80DC94264FF9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671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98E-6F4C-A85A-80DC94264FF9}"/>
                </c:ext>
              </c:extLst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FF671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98E-6F4C-A85A-80DC94264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'Primas en pesos constantes (L1)'!$A$2:$A$36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'Primas en pesos constantes (L1)'!$D$2:$D$36</c:f>
              <c:numCache>
                <c:formatCode>_-* #,##0_-;\-* #,##0_-;_-* "-"??_-;_-@_-</c:formatCode>
                <c:ptCount val="35"/>
                <c:pt idx="0">
                  <c:v>137.53661328402004</c:v>
                </c:pt>
                <c:pt idx="1">
                  <c:v>147.19233591968998</c:v>
                </c:pt>
                <c:pt idx="2">
                  <c:v>174.19011006578813</c:v>
                </c:pt>
                <c:pt idx="3">
                  <c:v>185.01501576758326</c:v>
                </c:pt>
                <c:pt idx="4">
                  <c:v>197.74773394426751</c:v>
                </c:pt>
                <c:pt idx="5">
                  <c:v>212.09891724004655</c:v>
                </c:pt>
                <c:pt idx="6">
                  <c:v>180.76962843834468</c:v>
                </c:pt>
                <c:pt idx="7">
                  <c:v>188.02615658675867</c:v>
                </c:pt>
                <c:pt idx="8">
                  <c:v>228.96402021383872</c:v>
                </c:pt>
                <c:pt idx="9">
                  <c:v>262.21796879999857</c:v>
                </c:pt>
                <c:pt idx="10">
                  <c:v>312.62899357334055</c:v>
                </c:pt>
                <c:pt idx="11">
                  <c:v>288.207362971875</c:v>
                </c:pt>
                <c:pt idx="12">
                  <c:v>326.4544853586811</c:v>
                </c:pt>
                <c:pt idx="13">
                  <c:v>295.3475167804138</c:v>
                </c:pt>
                <c:pt idx="14">
                  <c:v>328.99900046556752</c:v>
                </c:pt>
                <c:pt idx="15">
                  <c:v>316.41049720839078</c:v>
                </c:pt>
                <c:pt idx="16">
                  <c:v>358.78281804127948</c:v>
                </c:pt>
                <c:pt idx="17">
                  <c:v>400.76711450254493</c:v>
                </c:pt>
                <c:pt idx="18">
                  <c:v>417.99750711410735</c:v>
                </c:pt>
                <c:pt idx="19">
                  <c:v>443.15571713008217</c:v>
                </c:pt>
                <c:pt idx="20">
                  <c:v>441.3993736390056</c:v>
                </c:pt>
                <c:pt idx="21">
                  <c:v>480.44557721821138</c:v>
                </c:pt>
                <c:pt idx="22">
                  <c:v>513.96219705855469</c:v>
                </c:pt>
                <c:pt idx="23">
                  <c:v>542.78136692026339</c:v>
                </c:pt>
                <c:pt idx="24">
                  <c:v>551.57048771567793</c:v>
                </c:pt>
                <c:pt idx="25">
                  <c:v>580.91080199971623</c:v>
                </c:pt>
                <c:pt idx="26">
                  <c:v>651.04012446315642</c:v>
                </c:pt>
                <c:pt idx="27">
                  <c:v>690.09255482209414</c:v>
                </c:pt>
                <c:pt idx="28">
                  <c:v>698.91454398405926</c:v>
                </c:pt>
                <c:pt idx="29">
                  <c:v>742.37354175634823</c:v>
                </c:pt>
                <c:pt idx="30">
                  <c:v>724.80050051943635</c:v>
                </c:pt>
                <c:pt idx="31">
                  <c:v>767.35900868088447</c:v>
                </c:pt>
                <c:pt idx="32">
                  <c:v>752.68746774362887</c:v>
                </c:pt>
                <c:pt idx="33">
                  <c:v>823.28920377655061</c:v>
                </c:pt>
                <c:pt idx="34">
                  <c:v>915.22932465264989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E-6F4C-A85A-80DC94264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60742080"/>
        <c:axId val="1277993952"/>
      </c:barChart>
      <c:catAx>
        <c:axId val="3607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277993952"/>
        <c:crosses val="autoZero"/>
        <c:auto val="1"/>
        <c:lblAlgn val="ctr"/>
        <c:lblOffset val="100"/>
        <c:noMultiLvlLbl val="0"/>
      </c:catAx>
      <c:valAx>
        <c:axId val="127799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36074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'Reservas Tecnicas (L5)'!$C$2</c:f>
              <c:strCache>
                <c:ptCount val="1"/>
                <c:pt idx="0">
                  <c:v>Reservas técnicas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34"/>
            <c:invertIfNegative val="0"/>
            <c:bubble3D val="0"/>
            <c:spPr>
              <a:solidFill>
                <a:srgbClr val="FF67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384-DA4A-8B8E-62A6F5C6AB14}"/>
              </c:ext>
            </c:extLst>
          </c:dPt>
          <c:dLbls>
            <c:dLbl>
              <c:idx val="34"/>
              <c:layout>
                <c:manualLayout>
                  <c:x val="-5.65824217276513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84-DA4A-8B8E-62A6F5C6AB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'Reservas Tecnicas (L5)'!$B$3:$B$37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'Reservas Tecnicas (L5)'!$C$3:$C$37</c:f>
              <c:numCache>
                <c:formatCode>_(* #,##0.00_);_(* \(#,##0.00\);_(* "-"??_);_(@_)</c:formatCode>
                <c:ptCount val="35"/>
                <c:pt idx="0">
                  <c:v>0.11911795585521805</c:v>
                </c:pt>
                <c:pt idx="1">
                  <c:v>0.13531143941275861</c:v>
                </c:pt>
                <c:pt idx="2">
                  <c:v>0.16241175626535889</c:v>
                </c:pt>
                <c:pt idx="3">
                  <c:v>0.16685366465217227</c:v>
                </c:pt>
                <c:pt idx="4">
                  <c:v>0.19132312488830197</c:v>
                </c:pt>
                <c:pt idx="5">
                  <c:v>0.16863666226428264</c:v>
                </c:pt>
                <c:pt idx="6">
                  <c:v>0.16809739900047999</c:v>
                </c:pt>
                <c:pt idx="7">
                  <c:v>0.18148234960607759</c:v>
                </c:pt>
                <c:pt idx="8">
                  <c:v>0.21825511679150716</c:v>
                </c:pt>
                <c:pt idx="9">
                  <c:v>0.27735899393001107</c:v>
                </c:pt>
                <c:pt idx="10">
                  <c:v>0.31208802692811022</c:v>
                </c:pt>
                <c:pt idx="11">
                  <c:v>0.37266320839952755</c:v>
                </c:pt>
                <c:pt idx="12">
                  <c:v>0.43124656147304435</c:v>
                </c:pt>
                <c:pt idx="13">
                  <c:v>0.46367356956340661</c:v>
                </c:pt>
                <c:pt idx="14">
                  <c:v>0.50474464843129119</c:v>
                </c:pt>
                <c:pt idx="15">
                  <c:v>0.5839350287049172</c:v>
                </c:pt>
                <c:pt idx="16">
                  <c:v>0.62792450947062917</c:v>
                </c:pt>
                <c:pt idx="17">
                  <c:v>0.70208465607290449</c:v>
                </c:pt>
                <c:pt idx="18">
                  <c:v>0.81157331305808222</c:v>
                </c:pt>
                <c:pt idx="19">
                  <c:v>0.85513403815088762</c:v>
                </c:pt>
                <c:pt idx="20">
                  <c:v>0.91038151506137743</c:v>
                </c:pt>
                <c:pt idx="21">
                  <c:v>0.94152839334035632</c:v>
                </c:pt>
                <c:pt idx="22">
                  <c:v>0.97386745126954033</c:v>
                </c:pt>
                <c:pt idx="23">
                  <c:v>1.1679655967223561</c:v>
                </c:pt>
                <c:pt idx="24">
                  <c:v>1.2810816076780625</c:v>
                </c:pt>
                <c:pt idx="25">
                  <c:v>1.3862882912797636</c:v>
                </c:pt>
                <c:pt idx="26">
                  <c:v>1.5237902613003376</c:v>
                </c:pt>
                <c:pt idx="27">
                  <c:v>1.6120072438089807</c:v>
                </c:pt>
                <c:pt idx="28">
                  <c:v>1.5911291593578989</c:v>
                </c:pt>
                <c:pt idx="29">
                  <c:v>1.6461394789739894</c:v>
                </c:pt>
                <c:pt idx="30">
                  <c:v>1.778997834776155</c:v>
                </c:pt>
                <c:pt idx="31">
                  <c:v>1.8880269576471211</c:v>
                </c:pt>
                <c:pt idx="32">
                  <c:v>1.8259160610771825</c:v>
                </c:pt>
                <c:pt idx="33">
                  <c:v>1.9281853201286971</c:v>
                </c:pt>
                <c:pt idx="34">
                  <c:v>2.1259226324431197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4-DA4A-8B8E-62A6F5C6A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1302623"/>
        <c:axId val="71303871"/>
      </c:barChart>
      <c:catAx>
        <c:axId val="7130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71303871"/>
        <c:crosses val="autoZero"/>
        <c:auto val="1"/>
        <c:lblAlgn val="ctr"/>
        <c:lblOffset val="100"/>
        <c:noMultiLvlLbl val="0"/>
      </c:catAx>
      <c:valAx>
        <c:axId val="7130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7130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'Primas a PIB (L6)'!$D$2</c:f>
              <c:strCache>
                <c:ptCount val="1"/>
                <c:pt idx="0">
                  <c:v>Part PIB Final</c:v>
                </c:pt>
              </c:strCache>
            </c:strRef>
          </c:tx>
          <c:spPr>
            <a:ln w="28575" cap="rnd">
              <a:solidFill>
                <a:srgbClr val="FF671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71F"/>
              </a:solidFill>
              <a:ln w="9525">
                <a:noFill/>
              </a:ln>
              <a:effectLst/>
            </c:spPr>
          </c:marker>
          <c:dLbls>
            <c:dLbl>
              <c:idx val="4"/>
              <c:layout>
                <c:manualLayout>
                  <c:x val="-3.7217957664573156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B1-A642-8C7B-922D9BC9B35E}"/>
                </c:ext>
              </c:extLst>
            </c:dLbl>
            <c:dLbl>
              <c:idx val="14"/>
              <c:layout>
                <c:manualLayout>
                  <c:x val="-3.4891835310537418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B1-A642-8C7B-922D9BC9B35E}"/>
                </c:ext>
              </c:extLst>
            </c:dLbl>
            <c:dLbl>
              <c:idx val="24"/>
              <c:layout>
                <c:manualLayout>
                  <c:x val="-3.954408001860897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1-A642-8C7B-922D9BC9B35E}"/>
                </c:ext>
              </c:extLst>
            </c:dLbl>
            <c:dLbl>
              <c:idx val="34"/>
              <c:layout>
                <c:manualLayout>
                  <c:x val="-6.9783670621074668E-3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B1-A642-8C7B-922D9BC9B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671F"/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'Primas a PIB (L6)'!$A$3:$A$37</c:f>
              <c:numCache>
                <c:formatCode>General</c:formatCode>
                <c:ptCount val="3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</c:numCache>
            </c:numRef>
          </c:cat>
          <c:val>
            <c:numRef>
              <c:f>'Primas a PIB (L6)'!$D$3:$D$37</c:f>
              <c:numCache>
                <c:formatCode>#,##0.00_ ;\-#,##0.00\ </c:formatCode>
                <c:ptCount val="35"/>
                <c:pt idx="0">
                  <c:v>1.0487864758125318</c:v>
                </c:pt>
                <c:pt idx="1">
                  <c:v>1.1337429511526782</c:v>
                </c:pt>
                <c:pt idx="2">
                  <c:v>1.3403256057284401</c:v>
                </c:pt>
                <c:pt idx="3">
                  <c:v>1.045393635042561</c:v>
                </c:pt>
                <c:pt idx="4">
                  <c:v>1.0428718469272611</c:v>
                </c:pt>
                <c:pt idx="5">
                  <c:v>0.85803372636942021</c:v>
                </c:pt>
                <c:pt idx="6">
                  <c:v>0.85293097217144609</c:v>
                </c:pt>
                <c:pt idx="7">
                  <c:v>0.90058727404832106</c:v>
                </c:pt>
                <c:pt idx="8">
                  <c:v>1.062651339867164</c:v>
                </c:pt>
                <c:pt idx="9">
                  <c:v>1.2233859286637327</c:v>
                </c:pt>
                <c:pt idx="10">
                  <c:v>1.4451059458453657</c:v>
                </c:pt>
                <c:pt idx="11">
                  <c:v>1.4046906882497634</c:v>
                </c:pt>
                <c:pt idx="12">
                  <c:v>1.5369711149382399</c:v>
                </c:pt>
                <c:pt idx="13">
                  <c:v>1.4058727134284126</c:v>
                </c:pt>
                <c:pt idx="14">
                  <c:v>1.4312971518335971</c:v>
                </c:pt>
                <c:pt idx="15">
                  <c:v>1.3444990458375068</c:v>
                </c:pt>
                <c:pt idx="16">
                  <c:v>1.4352472372802398</c:v>
                </c:pt>
                <c:pt idx="17">
                  <c:v>1.5193831421976562</c:v>
                </c:pt>
                <c:pt idx="18">
                  <c:v>1.5959404712797571</c:v>
                </c:pt>
                <c:pt idx="19">
                  <c:v>1.7492591261919754</c:v>
                </c:pt>
                <c:pt idx="20">
                  <c:v>1.6670649739143604</c:v>
                </c:pt>
                <c:pt idx="21">
                  <c:v>1.7006247779015697</c:v>
                </c:pt>
                <c:pt idx="22">
                  <c:v>1.8076178645336505</c:v>
                </c:pt>
                <c:pt idx="23">
                  <c:v>1.9165383620843783</c:v>
                </c:pt>
                <c:pt idx="24">
                  <c:v>1.8821937664401429</c:v>
                </c:pt>
                <c:pt idx="25">
                  <c:v>1.9489500194969245</c:v>
                </c:pt>
                <c:pt idx="26">
                  <c:v>2.0232539062559658</c:v>
                </c:pt>
                <c:pt idx="27">
                  <c:v>2.0809462168613653</c:v>
                </c:pt>
                <c:pt idx="28">
                  <c:v>2.1019066296860394</c:v>
                </c:pt>
                <c:pt idx="29">
                  <c:v>2.2864161430199146</c:v>
                </c:pt>
                <c:pt idx="30">
                  <c:v>2.2762309378988372</c:v>
                </c:pt>
                <c:pt idx="31">
                  <c:v>2.3152018905796456</c:v>
                </c:pt>
                <c:pt idx="32">
                  <c:v>2.1966340422388049</c:v>
                </c:pt>
                <c:pt idx="33">
                  <c:v>2.4072917569139056</c:v>
                </c:pt>
                <c:pt idx="34">
                  <c:v>2.6425003657030275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B1-A642-8C7B-922D9BC9B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397872"/>
        <c:axId val="313381935"/>
      </c:lineChart>
      <c:catAx>
        <c:axId val="134239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313381935"/>
        <c:crosses val="autoZero"/>
        <c:auto val="1"/>
        <c:lblAlgn val="ctr"/>
        <c:lblOffset val="100"/>
        <c:noMultiLvlLbl val="0"/>
      </c:catAx>
      <c:valAx>
        <c:axId val="31338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MX"/>
          </a:p>
        </c:txPr>
        <c:crossAx val="134239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62168627738461E-2"/>
          <c:y val="0.23925105667876351"/>
          <c:w val="0.961117"/>
          <c:h val="0.64978558803546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Pandemia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3-4246-9723-A1E7709B892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Huracán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3-4246-9723-A1E7709B892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Huracán</c:v>
                </c:pt>
              </c:strCache>
            </c:strRef>
          </c:tx>
          <c:spPr>
            <a:solidFill>
              <a:srgbClr val="FF671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3-4246-9723-A1E7709B892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Huracán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3-4246-9723-A1E7709B892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Sismo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63-4246-9723-A1E7709B892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Huracán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63-4246-9723-A1E7709B892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Sismo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63-4246-9723-A1E7709B892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Sismo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Sheet1!$B$9:$B$9</c:f>
              <c:numCache>
                <c:formatCode>General</c:formatCode>
                <c:ptCount val="1"/>
                <c:pt idx="0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63-4246-9723-A1E7709B8923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Huracán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63-4246-9723-A1E7709B8923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Lluvias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Monto</c:v>
                </c:pt>
              </c:strCache>
            </c:str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63-4246-9723-A1E7709B8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s-MX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2094734552"/>
        <c:crosses val="autoZero"/>
        <c:crossBetween val="between"/>
        <c:majorUnit val="1000"/>
        <c:minorUnit val="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800" b="1">
          <a:latin typeface="Calibri" panose="020F0502020204030204" pitchFamily="34" charset="0"/>
          <a:cs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25C2C-9A14-7243-BA04-31EAB63D3F85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E6DEE-0C51-E044-BA01-F2029C552D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73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74DCE-E54F-4574-9906-C5138164A08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4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E6DEE-0C51-E044-BA01-F2029C552D2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13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3C0AB-3299-3E8B-7CCD-DF34BF956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958182-9963-36D4-492A-45F0D6757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791AD45-310A-1501-B379-D2A4D86ED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E52D8A-AAB6-A07A-3E14-F888E8559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74DCE-E54F-4574-9906-C5138164A08E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19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95BC9-5B91-3357-6577-699172D3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030225-2CF7-EBE4-AB6C-AE59E6863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9BDF-40AD-DD2D-A3FB-9F57469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C7C59-8DEE-2649-03FB-BDC6C7F1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42056-CE59-6EDA-678E-5329C57D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91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BB65F-3CB3-8B66-C1D1-06259E20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82C1F7-5EDE-6CB2-2D1C-F9897F9A5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7CBCD2-D639-8B2B-35F0-3DDE27D5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9C7D4F-F02B-EE08-CAFC-5E8A61EB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6C739-2C7B-4B24-9793-468BE158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93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D44CB6-2BAC-FFF8-9707-6FB7596F5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D5671D-4BFA-92BF-4DC0-A5DF8FF40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B4840-491D-FDAF-06C7-1E56580E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81C24-6819-B139-C27A-B624F5B1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4241C9-30E6-9E8E-4908-CD8F9A77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9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704C63-682B-6809-23B4-9E16E8532B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73" y="535248"/>
            <a:ext cx="2133277" cy="7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959ED8C-97EE-2E62-52E5-04C964AF1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73" y="535248"/>
            <a:ext cx="2133277" cy="7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41F0CDE-0940-65CC-1D59-815A02540CC6}"/>
              </a:ext>
            </a:extLst>
          </p:cNvPr>
          <p:cNvSpPr/>
          <p:nvPr userDrawn="1"/>
        </p:nvSpPr>
        <p:spPr>
          <a:xfrm>
            <a:off x="7425559" y="1702676"/>
            <a:ext cx="4766441" cy="5155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B170E5-F0E3-0A3E-F3CF-E7FB89585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73" y="535248"/>
            <a:ext cx="2133277" cy="7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B0D823-1418-34F2-816D-3D5CD23F4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0FC62CD-7FFB-F644-DA91-DFA613A13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89" y="751378"/>
            <a:ext cx="3745857" cy="13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B4E34-F858-43DE-FE0E-C158C20A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26DA32-A1B2-971D-7098-52A6B306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DEE38E-FDCC-3306-37F3-ACA67FFD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54F58C-6572-4D26-8C9E-6D02F5E4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5D43B-AB51-9607-2FD4-D38D63E6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72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534E7-E40D-36CA-C9AD-576311E4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DC3DAC-A410-F8B1-3824-E01B43050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92F27-9EEA-4BB6-D566-87327AD7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B6577-AF28-FE78-749C-436FF203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BB06FA-D7CE-2449-9924-52238B58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186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42B66-1C29-D795-46D5-1A351D6A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8A42E-7AD9-5BC7-7769-95CD92D7C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EC7528-3730-AEEB-A33F-41D0EEDF1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CA5E06-92B1-3060-48AA-C3D62365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51A1F8-8509-7527-B410-D506552D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19A26A-7E93-3929-2BC2-BF609B54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46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48175-996B-F070-549A-A97FE285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399CF-8F55-A618-7AF4-B45D6B34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F4D7C6-8CB8-1486-ADF9-5F844EF2F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CA1B24-C8EC-73C6-EDEC-5EE50DFE0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14574B-0B7B-8965-A893-8B8EB1244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2EF1A6-C64C-558F-6199-B57DC569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AE96DB-70DC-BADA-3CE2-D6435DCA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11286E-3A46-7C96-E7E3-E80C1963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9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4C34F-BF04-CE16-7336-44CE7795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71DBFB-F424-A173-9159-2F2555A3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9BE2AA-02AF-E1EC-7D42-DC1A9F86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3DFA0-C2F4-2CB5-9F29-637BED47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79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310DC9-D2C3-539F-97D9-E6D0E5F1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ED7F16-783A-3403-50B0-BB4C8A3E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42C6E7-E0C2-3312-3C71-9770F608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58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6BCDA-7FCF-4D64-03CC-2C349FA8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330AFA-D612-B7B6-2FE5-9E50495D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FDA144-F3BE-D62E-E3A3-CE36746DD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1B4175-B9F6-F2C0-ACC4-7469AD3F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327CC3-4C5D-BB72-CFFD-F7F652D7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868B5-6350-0576-169E-2059F111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25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E0E1A-6053-05DC-9D38-2737C004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B44964-15CB-4A5B-FBF6-1BAD0D651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56F714-295C-6DB8-BF39-FF6746881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B0E25-D5A0-8568-2A96-D365B548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841DFB-2489-71C7-EC8F-183861CD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A51CE7-9139-B842-B2BC-8E021CBA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4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8C9DD9-7B7D-8626-A20D-D03FF8CE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A8FEDA-3062-C090-76E6-3C5F9C5F6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234EF-0B94-EF0E-7A1F-5828268A5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99A57-3049-AF40-A1D6-DCAE1B9C00F6}" type="datetimeFigureOut">
              <a:rPr lang="es-MX" smtClean="0"/>
              <a:t>06/08/25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D17FF0-8408-F1CE-A962-57E1EADB7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7E590B-03B3-0D47-FE7B-86B28C77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1FC154-3AA6-B04B-807C-3B7D6D3FE7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7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89" y="751378"/>
            <a:ext cx="3745857" cy="13018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EA9236-2CA3-D05F-ECD2-D2BA20872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54" y="748145"/>
            <a:ext cx="3779079" cy="1313411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CF7A8816-A3FA-1371-0411-CD0DFB931276}"/>
              </a:ext>
            </a:extLst>
          </p:cNvPr>
          <p:cNvSpPr txBox="1">
            <a:spLocks/>
          </p:cNvSpPr>
          <p:nvPr/>
        </p:nvSpPr>
        <p:spPr>
          <a:xfrm>
            <a:off x="3941143" y="3307962"/>
            <a:ext cx="7571809" cy="13637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s-MX" sz="5500" spc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 aniversario de AMIS </a:t>
            </a:r>
          </a:p>
          <a:p>
            <a:pPr algn="r"/>
            <a:r>
              <a:rPr lang="es-MX" sz="55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los desafíos actuales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170CFEE-5AAD-8BB8-23A3-599C7A5692CE}"/>
              </a:ext>
            </a:extLst>
          </p:cNvPr>
          <p:cNvSpPr txBox="1">
            <a:spLocks/>
          </p:cNvSpPr>
          <p:nvPr/>
        </p:nvSpPr>
        <p:spPr>
          <a:xfrm>
            <a:off x="6791498" y="4759142"/>
            <a:ext cx="4633220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Agosto 2025</a:t>
            </a:r>
            <a:endParaRPr lang="es-MX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AF4A890B-25D8-136B-749E-C0D3264259CE}"/>
              </a:ext>
            </a:extLst>
          </p:cNvPr>
          <p:cNvSpPr txBox="1">
            <a:spLocks/>
          </p:cNvSpPr>
          <p:nvPr/>
        </p:nvSpPr>
        <p:spPr>
          <a:xfrm>
            <a:off x="880581" y="782823"/>
            <a:ext cx="8938601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EVENTOS CUBIERTOS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A1F1A40-0684-1980-93F5-E5E12CFC9168}"/>
              </a:ext>
            </a:extLst>
          </p:cNvPr>
          <p:cNvSpPr txBox="1">
            <a:spLocks/>
          </p:cNvSpPr>
          <p:nvPr/>
        </p:nvSpPr>
        <p:spPr>
          <a:xfrm>
            <a:off x="919551" y="1206380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accent2"/>
                </a:solidFill>
              </a:rPr>
              <a:t>ENTRE 1957 Y 1985</a:t>
            </a:r>
            <a:endParaRPr lang="es-MX" sz="20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C3432728-5B57-E483-D0F4-76B6FC529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96016"/>
              </p:ext>
            </p:extLst>
          </p:nvPr>
        </p:nvGraphicFramePr>
        <p:xfrm>
          <a:off x="265043" y="2025425"/>
          <a:ext cx="11542644" cy="63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516">
                  <a:extLst>
                    <a:ext uri="{9D8B030D-6E8A-4147-A177-3AD203B41FA5}">
                      <a16:colId xmlns:a16="http://schemas.microsoft.com/office/drawing/2014/main" val="2275323057"/>
                    </a:ext>
                  </a:extLst>
                </a:gridCol>
                <a:gridCol w="1282516">
                  <a:extLst>
                    <a:ext uri="{9D8B030D-6E8A-4147-A177-3AD203B41FA5}">
                      <a16:colId xmlns:a16="http://schemas.microsoft.com/office/drawing/2014/main" val="2261200513"/>
                    </a:ext>
                  </a:extLst>
                </a:gridCol>
                <a:gridCol w="1282516">
                  <a:extLst>
                    <a:ext uri="{9D8B030D-6E8A-4147-A177-3AD203B41FA5}">
                      <a16:colId xmlns:a16="http://schemas.microsoft.com/office/drawing/2014/main" val="2629359355"/>
                    </a:ext>
                  </a:extLst>
                </a:gridCol>
                <a:gridCol w="1282516">
                  <a:extLst>
                    <a:ext uri="{9D8B030D-6E8A-4147-A177-3AD203B41FA5}">
                      <a16:colId xmlns:a16="http://schemas.microsoft.com/office/drawing/2014/main" val="3837952859"/>
                    </a:ext>
                  </a:extLst>
                </a:gridCol>
                <a:gridCol w="1282516">
                  <a:extLst>
                    <a:ext uri="{9D8B030D-6E8A-4147-A177-3AD203B41FA5}">
                      <a16:colId xmlns:a16="http://schemas.microsoft.com/office/drawing/2014/main" val="3781653374"/>
                    </a:ext>
                  </a:extLst>
                </a:gridCol>
                <a:gridCol w="1282516">
                  <a:extLst>
                    <a:ext uri="{9D8B030D-6E8A-4147-A177-3AD203B41FA5}">
                      <a16:colId xmlns:a16="http://schemas.microsoft.com/office/drawing/2014/main" val="2409981676"/>
                    </a:ext>
                  </a:extLst>
                </a:gridCol>
                <a:gridCol w="1282516">
                  <a:extLst>
                    <a:ext uri="{9D8B030D-6E8A-4147-A177-3AD203B41FA5}">
                      <a16:colId xmlns:a16="http://schemas.microsoft.com/office/drawing/2014/main" val="4175933440"/>
                    </a:ext>
                  </a:extLst>
                </a:gridCol>
                <a:gridCol w="1282516">
                  <a:extLst>
                    <a:ext uri="{9D8B030D-6E8A-4147-A177-3AD203B41FA5}">
                      <a16:colId xmlns:a16="http://schemas.microsoft.com/office/drawing/2014/main" val="1324103661"/>
                    </a:ext>
                  </a:extLst>
                </a:gridCol>
                <a:gridCol w="1282516">
                  <a:extLst>
                    <a:ext uri="{9D8B030D-6E8A-4147-A177-3AD203B41FA5}">
                      <a16:colId xmlns:a16="http://schemas.microsoft.com/office/drawing/2014/main" val="3413483427"/>
                    </a:ext>
                  </a:extLst>
                </a:gridCol>
              </a:tblGrid>
              <a:tr h="6319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1957</a:t>
                      </a:r>
                      <a:endParaRPr lang="en-ID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16830"/>
                  </a:ext>
                </a:extLst>
              </a:tr>
            </a:tbl>
          </a:graphicData>
        </a:graphic>
      </p:graphicFrame>
      <p:sp>
        <p:nvSpPr>
          <p:cNvPr id="8" name="TextBox 26">
            <a:extLst>
              <a:ext uri="{FF2B5EF4-FFF2-40B4-BE49-F238E27FC236}">
                <a16:creationId xmlns:a16="http://schemas.microsoft.com/office/drawing/2014/main" id="{B0424D17-8720-EEEF-36B3-C493D29DE2FB}"/>
              </a:ext>
            </a:extLst>
          </p:cNvPr>
          <p:cNvSpPr txBox="1"/>
          <p:nvPr/>
        </p:nvSpPr>
        <p:spPr>
          <a:xfrm>
            <a:off x="503035" y="2777624"/>
            <a:ext cx="929275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 28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EC06D1C4-63FB-E7AC-ABB5-AAD974C949E3}"/>
              </a:ext>
            </a:extLst>
          </p:cNvPr>
          <p:cNvSpPr txBox="1"/>
          <p:nvPr/>
        </p:nvSpPr>
        <p:spPr>
          <a:xfrm>
            <a:off x="1757831" y="2777624"/>
            <a:ext cx="929275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16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34ED3D57-E641-1BC8-E6D5-E9EEB009306B}"/>
              </a:ext>
            </a:extLst>
          </p:cNvPr>
          <p:cNvSpPr txBox="1"/>
          <p:nvPr/>
        </p:nvSpPr>
        <p:spPr>
          <a:xfrm>
            <a:off x="3012628" y="2777624"/>
            <a:ext cx="929275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Junio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D0FCCB26-C1AF-CB62-2ED0-1B6CD8D17797}"/>
              </a:ext>
            </a:extLst>
          </p:cNvPr>
          <p:cNvSpPr txBox="1"/>
          <p:nvPr/>
        </p:nvSpPr>
        <p:spPr>
          <a:xfrm>
            <a:off x="4294123" y="2777624"/>
            <a:ext cx="929275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 29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F9C983E9-99D2-219C-0939-4926474FEDA6}"/>
              </a:ext>
            </a:extLst>
          </p:cNvPr>
          <p:cNvSpPr txBox="1"/>
          <p:nvPr/>
        </p:nvSpPr>
        <p:spPr>
          <a:xfrm>
            <a:off x="5562269" y="2777624"/>
            <a:ext cx="929275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14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707F5318-A459-535F-2D9C-95BD6584F434}"/>
              </a:ext>
            </a:extLst>
          </p:cNvPr>
          <p:cNvSpPr txBox="1"/>
          <p:nvPr/>
        </p:nvSpPr>
        <p:spPr>
          <a:xfrm>
            <a:off x="6923857" y="2777624"/>
            <a:ext cx="929275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 7</a:t>
            </a: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7FE93654-FDBF-1438-23BB-F1CAA56FB203}"/>
              </a:ext>
            </a:extLst>
          </p:cNvPr>
          <p:cNvSpPr txBox="1"/>
          <p:nvPr/>
        </p:nvSpPr>
        <p:spPr>
          <a:xfrm>
            <a:off x="8131933" y="2777624"/>
            <a:ext cx="929275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 25</a:t>
            </a: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3692D724-898B-7944-86E5-FAD027386283}"/>
              </a:ext>
            </a:extLst>
          </p:cNvPr>
          <p:cNvSpPr txBox="1"/>
          <p:nvPr/>
        </p:nvSpPr>
        <p:spPr>
          <a:xfrm>
            <a:off x="9433451" y="2777624"/>
            <a:ext cx="929275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21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8D59411C-3E84-2E32-9EF2-102BD247044C}"/>
              </a:ext>
            </a:extLst>
          </p:cNvPr>
          <p:cNvSpPr txBox="1"/>
          <p:nvPr/>
        </p:nvSpPr>
        <p:spPr>
          <a:xfrm>
            <a:off x="10594804" y="2777624"/>
            <a:ext cx="1186184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19,21 Sep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D0C874E-E3B0-1E17-FCFB-F5323B0DF9C2}"/>
              </a:ext>
            </a:extLst>
          </p:cNvPr>
          <p:cNvSpPr txBox="1"/>
          <p:nvPr/>
        </p:nvSpPr>
        <p:spPr>
          <a:xfrm>
            <a:off x="406793" y="4200600"/>
            <a:ext cx="1025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Temblor en la Ciudad de México.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545FD9B-91BA-1025-CB0A-4CC80CD50A09}"/>
              </a:ext>
            </a:extLst>
          </p:cNvPr>
          <p:cNvSpPr txBox="1"/>
          <p:nvPr/>
        </p:nvSpPr>
        <p:spPr>
          <a:xfrm>
            <a:off x="1682700" y="4200600"/>
            <a:ext cx="121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Ciclón Inés en Tamaulipas.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6FDE475-D989-BA06-8874-42DEC55A6BDC}"/>
              </a:ext>
            </a:extLst>
          </p:cNvPr>
          <p:cNvSpPr txBox="1"/>
          <p:nvPr/>
        </p:nvSpPr>
        <p:spPr>
          <a:xfrm>
            <a:off x="2919184" y="4200600"/>
            <a:ext cx="1187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Se aseguraron atletas e instalaciones deportivas por el IX Campeonato Mundial de Fútbol en el Estadio Azteca.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E8CD30-5677-7339-AFE3-392499C796E0}"/>
              </a:ext>
            </a:extLst>
          </p:cNvPr>
          <p:cNvSpPr txBox="1"/>
          <p:nvPr/>
        </p:nvSpPr>
        <p:spPr>
          <a:xfrm>
            <a:off x="4211039" y="4200600"/>
            <a:ext cx="1187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Sismo Puebla y Veracruz, 500 muertos, heridos, e inmuebles dañados.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2BE186B-304F-2DAD-B70F-CB803F8C549E}"/>
              </a:ext>
            </a:extLst>
          </p:cNvPr>
          <p:cNvSpPr txBox="1"/>
          <p:nvPr/>
        </p:nvSpPr>
        <p:spPr>
          <a:xfrm>
            <a:off x="5519577" y="4200600"/>
            <a:ext cx="118724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El derrumbe de las tiendas ASTOR Blanco (incendios y fallecimiento </a:t>
            </a:r>
            <a:r>
              <a:rPr lang="es-ES_tradnl" sz="13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de 9 bomberos).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95DB2A0-4944-FA63-DB27-43121C100D1B}"/>
              </a:ext>
            </a:extLst>
          </p:cNvPr>
          <p:cNvSpPr txBox="1"/>
          <p:nvPr/>
        </p:nvSpPr>
        <p:spPr>
          <a:xfrm>
            <a:off x="6873457" y="4200600"/>
            <a:ext cx="1082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Pozo petrolero </a:t>
            </a:r>
            <a:r>
              <a:rPr lang="es-ES_tradnl" sz="1400" spc="-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Ixtoc</a:t>
            </a:r>
            <a:r>
              <a:rPr lang="es-ES_tradnl" sz="14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 I derramó aceite en el Golfo de México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CBFD392-8EAD-44DA-B7A4-07AE843AEAD1}"/>
              </a:ext>
            </a:extLst>
          </p:cNvPr>
          <p:cNvSpPr txBox="1"/>
          <p:nvPr/>
        </p:nvSpPr>
        <p:spPr>
          <a:xfrm>
            <a:off x="8085569" y="4200600"/>
            <a:ext cx="1187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Incendio Cineteca Nacional.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B0452D5-060B-D2BF-B5CF-2A5C0959877D}"/>
              </a:ext>
            </a:extLst>
          </p:cNvPr>
          <p:cNvSpPr txBox="1"/>
          <p:nvPr/>
        </p:nvSpPr>
        <p:spPr>
          <a:xfrm>
            <a:off x="9389829" y="4200600"/>
            <a:ext cx="1119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Explosiones de San Juan Ixhuatepec (miles de heridos, medio millar de muertos y 250 mil damnificados)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2FB03E8-BF59-9FAA-66FF-BDDACF695651}"/>
              </a:ext>
            </a:extLst>
          </p:cNvPr>
          <p:cNvSpPr txBox="1"/>
          <p:nvPr/>
        </p:nvSpPr>
        <p:spPr>
          <a:xfrm>
            <a:off x="10559411" y="4200600"/>
            <a:ext cx="1221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Sismos de grado 7.8 y 6.7 Mercalli.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18202E0-D176-D3B6-0315-D057035E147D}"/>
              </a:ext>
            </a:extLst>
          </p:cNvPr>
          <p:cNvCxnSpPr>
            <a:cxnSpLocks/>
          </p:cNvCxnSpPr>
          <p:nvPr/>
        </p:nvCxnSpPr>
        <p:spPr>
          <a:xfrm>
            <a:off x="511844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B026179-D427-F32A-56AC-C2CF307FCF14}"/>
              </a:ext>
            </a:extLst>
          </p:cNvPr>
          <p:cNvCxnSpPr>
            <a:cxnSpLocks/>
          </p:cNvCxnSpPr>
          <p:nvPr/>
        </p:nvCxnSpPr>
        <p:spPr>
          <a:xfrm>
            <a:off x="1773906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D520A20-D166-1016-2B27-E4FD9E027C16}"/>
              </a:ext>
            </a:extLst>
          </p:cNvPr>
          <p:cNvCxnSpPr>
            <a:cxnSpLocks/>
          </p:cNvCxnSpPr>
          <p:nvPr/>
        </p:nvCxnSpPr>
        <p:spPr>
          <a:xfrm>
            <a:off x="3026444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DF357945-9B57-DC88-B8C9-AC36F4319430}"/>
              </a:ext>
            </a:extLst>
          </p:cNvPr>
          <p:cNvCxnSpPr>
            <a:cxnSpLocks/>
          </p:cNvCxnSpPr>
          <p:nvPr/>
        </p:nvCxnSpPr>
        <p:spPr>
          <a:xfrm>
            <a:off x="4302794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6074D69A-894D-F41A-F150-E26F17C7DBFC}"/>
              </a:ext>
            </a:extLst>
          </p:cNvPr>
          <p:cNvCxnSpPr>
            <a:cxnSpLocks/>
          </p:cNvCxnSpPr>
          <p:nvPr/>
        </p:nvCxnSpPr>
        <p:spPr>
          <a:xfrm>
            <a:off x="5574382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0414C3E-A2A4-0AB5-02E8-6B1EE4D176E7}"/>
              </a:ext>
            </a:extLst>
          </p:cNvPr>
          <p:cNvCxnSpPr>
            <a:cxnSpLocks/>
          </p:cNvCxnSpPr>
          <p:nvPr/>
        </p:nvCxnSpPr>
        <p:spPr>
          <a:xfrm>
            <a:off x="6932284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EB4173DD-67DB-88FD-FE91-8E330FF0E55B}"/>
              </a:ext>
            </a:extLst>
          </p:cNvPr>
          <p:cNvCxnSpPr>
            <a:cxnSpLocks/>
          </p:cNvCxnSpPr>
          <p:nvPr/>
        </p:nvCxnSpPr>
        <p:spPr>
          <a:xfrm>
            <a:off x="8142101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840A071-0FF0-F0E9-4D37-FE5C4BBF5409}"/>
              </a:ext>
            </a:extLst>
          </p:cNvPr>
          <p:cNvCxnSpPr>
            <a:cxnSpLocks/>
          </p:cNvCxnSpPr>
          <p:nvPr/>
        </p:nvCxnSpPr>
        <p:spPr>
          <a:xfrm>
            <a:off x="9445233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198760E-82B5-3B35-AA2D-EE97C7E430FE}"/>
              </a:ext>
            </a:extLst>
          </p:cNvPr>
          <p:cNvCxnSpPr>
            <a:cxnSpLocks/>
          </p:cNvCxnSpPr>
          <p:nvPr/>
        </p:nvCxnSpPr>
        <p:spPr>
          <a:xfrm>
            <a:off x="10606528" y="3146956"/>
            <a:ext cx="0" cy="98452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Box 25">
            <a:extLst>
              <a:ext uri="{FF2B5EF4-FFF2-40B4-BE49-F238E27FC236}">
                <a16:creationId xmlns:a16="http://schemas.microsoft.com/office/drawing/2014/main" id="{CBA9240E-FF9B-22E1-028B-626785C30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381" y="6482464"/>
            <a:ext cx="4694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4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MX" alt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Doscientos años del seguro en México. Antonio </a:t>
            </a:r>
            <a:r>
              <a:rPr lang="es-MX" altLang="es-MX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Minzonni</a:t>
            </a:r>
            <a:r>
              <a:rPr lang="es-MX" alt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CNSF.</a:t>
            </a:r>
            <a:endParaRPr lang="en-US" altLang="es-MX"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249308B-F93B-3263-B167-B78665261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338050"/>
              </p:ext>
            </p:extLst>
          </p:nvPr>
        </p:nvGraphicFramePr>
        <p:xfrm>
          <a:off x="820649" y="2247533"/>
          <a:ext cx="10524684" cy="63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114">
                  <a:extLst>
                    <a:ext uri="{9D8B030D-6E8A-4147-A177-3AD203B41FA5}">
                      <a16:colId xmlns:a16="http://schemas.microsoft.com/office/drawing/2014/main" val="2275323057"/>
                    </a:ext>
                  </a:extLst>
                </a:gridCol>
                <a:gridCol w="1754114">
                  <a:extLst>
                    <a:ext uri="{9D8B030D-6E8A-4147-A177-3AD203B41FA5}">
                      <a16:colId xmlns:a16="http://schemas.microsoft.com/office/drawing/2014/main" val="2261200513"/>
                    </a:ext>
                  </a:extLst>
                </a:gridCol>
                <a:gridCol w="1754114">
                  <a:extLst>
                    <a:ext uri="{9D8B030D-6E8A-4147-A177-3AD203B41FA5}">
                      <a16:colId xmlns:a16="http://schemas.microsoft.com/office/drawing/2014/main" val="2409981676"/>
                    </a:ext>
                  </a:extLst>
                </a:gridCol>
                <a:gridCol w="1754114">
                  <a:extLst>
                    <a:ext uri="{9D8B030D-6E8A-4147-A177-3AD203B41FA5}">
                      <a16:colId xmlns:a16="http://schemas.microsoft.com/office/drawing/2014/main" val="4175933440"/>
                    </a:ext>
                  </a:extLst>
                </a:gridCol>
                <a:gridCol w="1754114">
                  <a:extLst>
                    <a:ext uri="{9D8B030D-6E8A-4147-A177-3AD203B41FA5}">
                      <a16:colId xmlns:a16="http://schemas.microsoft.com/office/drawing/2014/main" val="1324103661"/>
                    </a:ext>
                  </a:extLst>
                </a:gridCol>
                <a:gridCol w="1754114">
                  <a:extLst>
                    <a:ext uri="{9D8B030D-6E8A-4147-A177-3AD203B41FA5}">
                      <a16:colId xmlns:a16="http://schemas.microsoft.com/office/drawing/2014/main" val="3413483427"/>
                    </a:ext>
                  </a:extLst>
                </a:gridCol>
              </a:tblGrid>
              <a:tr h="6319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1940 s</a:t>
                      </a:r>
                      <a:endParaRPr lang="en-ID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1950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1960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16830"/>
                  </a:ext>
                </a:extLst>
              </a:tr>
            </a:tbl>
          </a:graphicData>
        </a:graphic>
      </p:graphicFrame>
      <p:sp>
        <p:nvSpPr>
          <p:cNvPr id="3" name="TextBox 26">
            <a:extLst>
              <a:ext uri="{FF2B5EF4-FFF2-40B4-BE49-F238E27FC236}">
                <a16:creationId xmlns:a16="http://schemas.microsoft.com/office/drawing/2014/main" id="{F2618002-DC00-CCD6-B348-73553AE14776}"/>
              </a:ext>
            </a:extLst>
          </p:cNvPr>
          <p:cNvSpPr txBox="1"/>
          <p:nvPr/>
        </p:nvSpPr>
        <p:spPr>
          <a:xfrm>
            <a:off x="1019175" y="3086102"/>
            <a:ext cx="1459706" cy="646331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Nace la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voz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sector</a:t>
            </a: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0C5012E3-D396-D3BA-8192-D30617993FEA}"/>
              </a:ext>
            </a:extLst>
          </p:cNvPr>
          <p:cNvSpPr txBox="1"/>
          <p:nvPr/>
        </p:nvSpPr>
        <p:spPr>
          <a:xfrm>
            <a:off x="2677408" y="3086102"/>
            <a:ext cx="1582172" cy="637097"/>
          </a:xfrm>
          <a:prstGeom prst="homePlate">
            <a:avLst>
              <a:gd name="adj" fmla="val 19052"/>
            </a:avLst>
          </a:prstGeom>
          <a:solidFill>
            <a:srgbClr val="FF671F"/>
          </a:solidFill>
        </p:spPr>
        <p:txBody>
          <a:bodyPr wrap="square" rtlCol="0">
            <a:spAutoFit/>
          </a:bodyPr>
          <a:lstStyle/>
          <a:p>
            <a:r>
              <a:rPr lang="en-US" sz="1770" spc="-3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sz="1770" spc="-3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seguro</a:t>
            </a:r>
            <a:r>
              <a:rPr lang="en-US" sz="1770" spc="-3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70" spc="-3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crece</a:t>
            </a:r>
            <a:r>
              <a:rPr lang="en-US" sz="1770" spc="-3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México</a:t>
            </a: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39E363A3-B288-60E5-62CB-9981BB7248C9}"/>
              </a:ext>
            </a:extLst>
          </p:cNvPr>
          <p:cNvSpPr txBox="1"/>
          <p:nvPr/>
        </p:nvSpPr>
        <p:spPr>
          <a:xfrm>
            <a:off x="4493895" y="3086102"/>
            <a:ext cx="1459706" cy="646331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Expansión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institucional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630F1555-125B-A728-5CD8-BE2888215407}"/>
              </a:ext>
            </a:extLst>
          </p:cNvPr>
          <p:cNvSpPr txBox="1"/>
          <p:nvPr/>
        </p:nvSpPr>
        <p:spPr>
          <a:xfrm>
            <a:off x="6231255" y="3086102"/>
            <a:ext cx="1459706" cy="923330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Conciencia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familiar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auge</a:t>
            </a: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9228F9F0-0B74-B952-47D5-C22E1223E8BA}"/>
              </a:ext>
            </a:extLst>
          </p:cNvPr>
          <p:cNvSpPr txBox="1"/>
          <p:nvPr/>
        </p:nvSpPr>
        <p:spPr>
          <a:xfrm>
            <a:off x="7983855" y="3086102"/>
            <a:ext cx="1459706" cy="923330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Resiliencia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ante la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adversidad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F15D2F86-62A9-88F6-348E-02312127A0E2}"/>
              </a:ext>
            </a:extLst>
          </p:cNvPr>
          <p:cNvSpPr txBox="1"/>
          <p:nvPr/>
        </p:nvSpPr>
        <p:spPr>
          <a:xfrm>
            <a:off x="9638436" y="3086102"/>
            <a:ext cx="1675147" cy="646331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y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modernización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8052735-09FD-E793-F5EA-399ECB59A9D3}"/>
              </a:ext>
            </a:extLst>
          </p:cNvPr>
          <p:cNvSpPr txBox="1"/>
          <p:nvPr/>
        </p:nvSpPr>
        <p:spPr>
          <a:xfrm>
            <a:off x="1019175" y="4999545"/>
            <a:ext cx="156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Fundación de la AMIS en 1946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2CE098-97A5-E97F-B6C6-DEA0C742AC1C}"/>
              </a:ext>
            </a:extLst>
          </p:cNvPr>
          <p:cNvSpPr txBox="1"/>
          <p:nvPr/>
        </p:nvSpPr>
        <p:spPr>
          <a:xfrm>
            <a:off x="2677646" y="4999545"/>
            <a:ext cx="15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+100% crecimiento real en primas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959280-67CA-5EFD-D4CB-CEEB2560261D}"/>
              </a:ext>
            </a:extLst>
          </p:cNvPr>
          <p:cNvSpPr txBox="1"/>
          <p:nvPr/>
        </p:nvSpPr>
        <p:spPr>
          <a:xfrm>
            <a:off x="4497480" y="4999545"/>
            <a:ext cx="15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Se duplicó el número de aseguradoras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7391BB-88E9-0966-971D-4F203EDE2519}"/>
              </a:ext>
            </a:extLst>
          </p:cNvPr>
          <p:cNvSpPr txBox="1"/>
          <p:nvPr/>
        </p:nvSpPr>
        <p:spPr>
          <a:xfrm>
            <a:off x="6237380" y="4999545"/>
            <a:ext cx="156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Seguro de vida = 40% del mercado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214A0-85B6-C453-6275-9C51A11F0475}"/>
              </a:ext>
            </a:extLst>
          </p:cNvPr>
          <p:cNvSpPr txBox="1"/>
          <p:nvPr/>
        </p:nvSpPr>
        <p:spPr>
          <a:xfrm>
            <a:off x="7977280" y="4999545"/>
            <a:ext cx="156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Crecimiento pese a la crisis del 82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7C92F52-E8F5-40E0-9049-226C13C589BE}"/>
              </a:ext>
            </a:extLst>
          </p:cNvPr>
          <p:cNvSpPr txBox="1"/>
          <p:nvPr/>
        </p:nvSpPr>
        <p:spPr>
          <a:xfrm>
            <a:off x="9640980" y="4999545"/>
            <a:ext cx="15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+30% del capital con inversión extranjera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97FAFF1-30B0-AF3D-1BCD-2247E792CC87}"/>
              </a:ext>
            </a:extLst>
          </p:cNvPr>
          <p:cNvGrpSpPr/>
          <p:nvPr/>
        </p:nvGrpSpPr>
        <p:grpSpPr>
          <a:xfrm>
            <a:off x="1026155" y="3732433"/>
            <a:ext cx="8637902" cy="1276346"/>
            <a:chOff x="1026155" y="3920002"/>
            <a:chExt cx="8637902" cy="774232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BFC763FA-654A-E0B0-CA4E-D461FD762A8D}"/>
                </a:ext>
              </a:extLst>
            </p:cNvPr>
            <p:cNvCxnSpPr/>
            <p:nvPr/>
          </p:nvCxnSpPr>
          <p:spPr>
            <a:xfrm>
              <a:off x="1026155" y="3920002"/>
              <a:ext cx="0" cy="77423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9741A983-8D6A-973F-0AE1-1DB887ACE840}"/>
                </a:ext>
              </a:extLst>
            </p:cNvPr>
            <p:cNvCxnSpPr/>
            <p:nvPr/>
          </p:nvCxnSpPr>
          <p:spPr>
            <a:xfrm>
              <a:off x="4509252" y="3920002"/>
              <a:ext cx="0" cy="77423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E0F2220A-CC68-8C63-93D5-9CFFC4427F7B}"/>
                </a:ext>
              </a:extLst>
            </p:cNvPr>
            <p:cNvCxnSpPr>
              <a:cxnSpLocks/>
            </p:cNvCxnSpPr>
            <p:nvPr/>
          </p:nvCxnSpPr>
          <p:spPr>
            <a:xfrm>
              <a:off x="6244609" y="4197001"/>
              <a:ext cx="0" cy="49723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86FCE3F0-3B69-90F8-8997-DA5904D4735A}"/>
                </a:ext>
              </a:extLst>
            </p:cNvPr>
            <p:cNvCxnSpPr>
              <a:cxnSpLocks/>
            </p:cNvCxnSpPr>
            <p:nvPr/>
          </p:nvCxnSpPr>
          <p:spPr>
            <a:xfrm>
              <a:off x="7993315" y="4197001"/>
              <a:ext cx="0" cy="49723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B3E527A1-5701-31D3-2082-93D804FDA4FF}"/>
                </a:ext>
              </a:extLst>
            </p:cNvPr>
            <p:cNvCxnSpPr/>
            <p:nvPr/>
          </p:nvCxnSpPr>
          <p:spPr>
            <a:xfrm>
              <a:off x="9664057" y="3920002"/>
              <a:ext cx="0" cy="77423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9167CF51-D027-F4F5-3C79-EDBB4555A6A7}"/>
                </a:ext>
              </a:extLst>
            </p:cNvPr>
            <p:cNvCxnSpPr/>
            <p:nvPr/>
          </p:nvCxnSpPr>
          <p:spPr>
            <a:xfrm>
              <a:off x="2694181" y="3920002"/>
              <a:ext cx="0" cy="774232"/>
            </a:xfrm>
            <a:prstGeom prst="line">
              <a:avLst/>
            </a:prstGeom>
            <a:ln>
              <a:solidFill>
                <a:srgbClr val="FF671F"/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64B834D1-FE47-0113-F6C5-2E254F5EE6AC}"/>
              </a:ext>
            </a:extLst>
          </p:cNvPr>
          <p:cNvSpPr txBox="1">
            <a:spLocks/>
          </p:cNvSpPr>
          <p:nvPr/>
        </p:nvSpPr>
        <p:spPr>
          <a:xfrm>
            <a:off x="994765" y="578106"/>
            <a:ext cx="6496817" cy="1037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</a:rPr>
              <a:t>SEIS DÉCADAS DE DESAFÍOS SUPERADOS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51798205-165E-703E-1443-2075BC946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056"/>
          <a:stretch>
            <a:fillRect/>
          </a:stretch>
        </p:blipFill>
        <p:spPr>
          <a:xfrm>
            <a:off x="10110007" y="4216026"/>
            <a:ext cx="627473" cy="631975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9B70BE05-4446-9F1A-B16F-7E84DCEB9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7063"/>
          <a:stretch>
            <a:fillRect/>
          </a:stretch>
        </p:blipFill>
        <p:spPr>
          <a:xfrm>
            <a:off x="8408908" y="4216026"/>
            <a:ext cx="609600" cy="63197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A7C0A418-4F0F-B77D-95B1-8CD67D846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542"/>
          <a:stretch>
            <a:fillRect/>
          </a:stretch>
        </p:blipFill>
        <p:spPr>
          <a:xfrm>
            <a:off x="6736729" y="4331554"/>
            <a:ext cx="491204" cy="437832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CA1C4F54-902F-BE89-4329-290EFC902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5310"/>
          <a:stretch>
            <a:fillRect/>
          </a:stretch>
        </p:blipFill>
        <p:spPr>
          <a:xfrm>
            <a:off x="4953659" y="4240852"/>
            <a:ext cx="609600" cy="64533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6E5E6696-30E2-3F48-E56F-25FC4492D4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24689"/>
          <a:stretch>
            <a:fillRect/>
          </a:stretch>
        </p:blipFill>
        <p:spPr>
          <a:xfrm>
            <a:off x="3163084" y="4240853"/>
            <a:ext cx="561439" cy="528533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9553C30A-4BF3-0FD5-0856-650CAEB5A0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2775"/>
          <a:stretch>
            <a:fillRect/>
          </a:stretch>
        </p:blipFill>
        <p:spPr>
          <a:xfrm>
            <a:off x="1425606" y="4240852"/>
            <a:ext cx="481068" cy="51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B73B5692-C3E4-0BEE-915C-8D8C6E59C1D5}"/>
              </a:ext>
            </a:extLst>
          </p:cNvPr>
          <p:cNvSpPr txBox="1">
            <a:spLocks/>
          </p:cNvSpPr>
          <p:nvPr/>
        </p:nvSpPr>
        <p:spPr>
          <a:xfrm>
            <a:off x="3858016" y="3557343"/>
            <a:ext cx="7571809" cy="13637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s-MX" sz="5500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 A LA FECHA</a:t>
            </a:r>
          </a:p>
        </p:txBody>
      </p:sp>
    </p:spTree>
    <p:extLst>
      <p:ext uri="{BB962C8B-B14F-4D97-AF65-F5344CB8AC3E}">
        <p14:creationId xmlns:p14="http://schemas.microsoft.com/office/powerpoint/2010/main" val="309431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733D3C5-841E-709F-CE6F-F8AB51D6E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508558"/>
              </p:ext>
            </p:extLst>
          </p:nvPr>
        </p:nvGraphicFramePr>
        <p:xfrm>
          <a:off x="577702" y="1372281"/>
          <a:ext cx="11036595" cy="507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B3AF0DE2-6E0C-BF52-7D22-0BA225C0BC38}"/>
              </a:ext>
            </a:extLst>
          </p:cNvPr>
          <p:cNvSpPr txBox="1">
            <a:spLocks/>
          </p:cNvSpPr>
          <p:nvPr/>
        </p:nvSpPr>
        <p:spPr>
          <a:xfrm>
            <a:off x="815440" y="688017"/>
            <a:ext cx="7243639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COMPAÑÍAS ASEGURADORAS EN MEXICO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C4CA21-9473-001D-70AB-69E323B54876}"/>
              </a:ext>
            </a:extLst>
          </p:cNvPr>
          <p:cNvSpPr txBox="1"/>
          <p:nvPr/>
        </p:nvSpPr>
        <p:spPr>
          <a:xfrm>
            <a:off x="9356725" y="6319936"/>
            <a:ext cx="239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</a:t>
            </a:r>
            <a:r>
              <a:rPr lang="es-MX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CNSF</a:t>
            </a:r>
          </a:p>
        </p:txBody>
      </p:sp>
    </p:spTree>
    <p:extLst>
      <p:ext uri="{BB962C8B-B14F-4D97-AF65-F5344CB8AC3E}">
        <p14:creationId xmlns:p14="http://schemas.microsoft.com/office/powerpoint/2010/main" val="75108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E6A63CD-0D38-7CC7-C7D9-859D5FF91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049060"/>
              </p:ext>
            </p:extLst>
          </p:nvPr>
        </p:nvGraphicFramePr>
        <p:xfrm>
          <a:off x="788918" y="2076773"/>
          <a:ext cx="10614163" cy="42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83CF08E4-48CD-2130-7E54-FD8E7499F33E}"/>
              </a:ext>
            </a:extLst>
          </p:cNvPr>
          <p:cNvSpPr txBox="1">
            <a:spLocks/>
          </p:cNvSpPr>
          <p:nvPr/>
        </p:nvSpPr>
        <p:spPr>
          <a:xfrm>
            <a:off x="788918" y="628640"/>
            <a:ext cx="6146049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CRECIMIENTO REAL DEL MERCADO ASEGURADOR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D2D0C7-A7DA-C6A9-68CE-EECB006CFE12}"/>
              </a:ext>
            </a:extLst>
          </p:cNvPr>
          <p:cNvSpPr txBox="1"/>
          <p:nvPr/>
        </p:nvSpPr>
        <p:spPr>
          <a:xfrm>
            <a:off x="8657112" y="6319936"/>
            <a:ext cx="3090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EstadisticAMIS; INEGI PIB Base 2018</a:t>
            </a:r>
          </a:p>
        </p:txBody>
      </p:sp>
    </p:spTree>
    <p:extLst>
      <p:ext uri="{BB962C8B-B14F-4D97-AF65-F5344CB8AC3E}">
        <p14:creationId xmlns:p14="http://schemas.microsoft.com/office/powerpoint/2010/main" val="220976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C341A97-6B48-97BD-927E-70C01250B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269967"/>
              </p:ext>
            </p:extLst>
          </p:nvPr>
        </p:nvGraphicFramePr>
        <p:xfrm>
          <a:off x="214990" y="1959331"/>
          <a:ext cx="8217810" cy="445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8E668E-F68B-8D7E-B6B4-45E3B60D4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313457"/>
              </p:ext>
            </p:extLst>
          </p:nvPr>
        </p:nvGraphicFramePr>
        <p:xfrm>
          <a:off x="7913010" y="1473201"/>
          <a:ext cx="4278990" cy="465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DCD18F8-E913-7F32-07B3-A52116323848}"/>
              </a:ext>
            </a:extLst>
          </p:cNvPr>
          <p:cNvSpPr txBox="1"/>
          <p:nvPr/>
        </p:nvSpPr>
        <p:spPr>
          <a:xfrm>
            <a:off x="9356725" y="6319936"/>
            <a:ext cx="239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EstadisticAMIS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4DC0F-37D6-57D3-C871-275163C03AE7}"/>
              </a:ext>
            </a:extLst>
          </p:cNvPr>
          <p:cNvSpPr txBox="1"/>
          <p:nvPr/>
        </p:nvSpPr>
        <p:spPr>
          <a:xfrm>
            <a:off x="469626" y="269613"/>
            <a:ext cx="74433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es-MX" sz="40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ESTRUCTURA DE LA CARTERA POR</a:t>
            </a:r>
          </a:p>
          <a:p>
            <a:pPr>
              <a:defRPr lang="es-MX" sz="40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 DE SEGURO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EE09D7-A33D-6A58-3370-2971713D8B4A}"/>
              </a:ext>
            </a:extLst>
          </p:cNvPr>
          <p:cNvSpPr txBox="1"/>
          <p:nvPr/>
        </p:nvSpPr>
        <p:spPr>
          <a:xfrm>
            <a:off x="629918" y="1709850"/>
            <a:ext cx="326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Estrcutura de cartera 1990- 2024</a:t>
            </a:r>
          </a:p>
        </p:txBody>
      </p:sp>
    </p:spTree>
    <p:extLst>
      <p:ext uri="{BB962C8B-B14F-4D97-AF65-F5344CB8AC3E}">
        <p14:creationId xmlns:p14="http://schemas.microsoft.com/office/powerpoint/2010/main" val="63694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CA8B818-51FE-4B6C-62F6-26C7CE287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358650"/>
              </p:ext>
            </p:extLst>
          </p:nvPr>
        </p:nvGraphicFramePr>
        <p:xfrm>
          <a:off x="1" y="1088003"/>
          <a:ext cx="12046225" cy="552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54EC5D31-266F-C8A0-B9BF-5139207F21D0}"/>
              </a:ext>
            </a:extLst>
          </p:cNvPr>
          <p:cNvSpPr/>
          <p:nvPr/>
        </p:nvSpPr>
        <p:spPr>
          <a:xfrm>
            <a:off x="858299" y="4327508"/>
            <a:ext cx="1272746" cy="39607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2EDEF0-F86D-D7E4-806E-DD4C08F811E8}"/>
              </a:ext>
            </a:extLst>
          </p:cNvPr>
          <p:cNvSpPr txBox="1"/>
          <p:nvPr/>
        </p:nvSpPr>
        <p:spPr>
          <a:xfrm>
            <a:off x="904329" y="4371658"/>
            <a:ext cx="118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spc="-4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USD $9.5 mm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0420337-A03F-063E-6085-630BC8EF31EC}"/>
              </a:ext>
            </a:extLst>
          </p:cNvPr>
          <p:cNvCxnSpPr/>
          <p:nvPr/>
        </p:nvCxnSpPr>
        <p:spPr>
          <a:xfrm>
            <a:off x="2131045" y="4327508"/>
            <a:ext cx="0" cy="6221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CE007EFF-8275-5CE0-B8BE-3952E401254D}"/>
              </a:ext>
            </a:extLst>
          </p:cNvPr>
          <p:cNvSpPr/>
          <p:nvPr/>
        </p:nvSpPr>
        <p:spPr>
          <a:xfrm>
            <a:off x="3934298" y="3788889"/>
            <a:ext cx="1321989" cy="39607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534F9B-5C03-3E99-0D3B-C3F6A40320A9}"/>
              </a:ext>
            </a:extLst>
          </p:cNvPr>
          <p:cNvSpPr txBox="1"/>
          <p:nvPr/>
        </p:nvSpPr>
        <p:spPr>
          <a:xfrm>
            <a:off x="3980329" y="3833039"/>
            <a:ext cx="122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spc="-4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USD $15.8 mm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20D62C6-B3AA-303B-9EAE-1CBA5301CDEF}"/>
              </a:ext>
            </a:extLst>
          </p:cNvPr>
          <p:cNvCxnSpPr/>
          <p:nvPr/>
        </p:nvCxnSpPr>
        <p:spPr>
          <a:xfrm>
            <a:off x="5256288" y="3788889"/>
            <a:ext cx="0" cy="6221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EE7296-4F1E-38DB-0EE9-C6EE2055C851}"/>
              </a:ext>
            </a:extLst>
          </p:cNvPr>
          <p:cNvSpPr/>
          <p:nvPr/>
        </p:nvSpPr>
        <p:spPr>
          <a:xfrm>
            <a:off x="7086571" y="2922616"/>
            <a:ext cx="1321989" cy="39607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168A8B-BAEC-DA58-EA7B-9C5257644B65}"/>
              </a:ext>
            </a:extLst>
          </p:cNvPr>
          <p:cNvSpPr txBox="1"/>
          <p:nvPr/>
        </p:nvSpPr>
        <p:spPr>
          <a:xfrm>
            <a:off x="7132602" y="2966766"/>
            <a:ext cx="122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spc="-4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USD $26.4 mm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0ED8A9E-A159-8218-44F4-AEEEC8C9FEEF}"/>
              </a:ext>
            </a:extLst>
          </p:cNvPr>
          <p:cNvCxnSpPr/>
          <p:nvPr/>
        </p:nvCxnSpPr>
        <p:spPr>
          <a:xfrm>
            <a:off x="8408561" y="2922616"/>
            <a:ext cx="0" cy="6221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0F1C58A-6302-E7B5-678B-F0392BB1A7D7}"/>
              </a:ext>
            </a:extLst>
          </p:cNvPr>
          <p:cNvSpPr/>
          <p:nvPr/>
        </p:nvSpPr>
        <p:spPr>
          <a:xfrm>
            <a:off x="10208766" y="1623205"/>
            <a:ext cx="1321989" cy="39607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E1EDAE-CCEF-6D5E-7D57-CEE0CD342637}"/>
              </a:ext>
            </a:extLst>
          </p:cNvPr>
          <p:cNvSpPr txBox="1"/>
          <p:nvPr/>
        </p:nvSpPr>
        <p:spPr>
          <a:xfrm>
            <a:off x="10254797" y="1667355"/>
            <a:ext cx="122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spc="-4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USD $43.8 mm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A59AE10-5B63-8320-E076-F66D6C1BC4BB}"/>
              </a:ext>
            </a:extLst>
          </p:cNvPr>
          <p:cNvCxnSpPr/>
          <p:nvPr/>
        </p:nvCxnSpPr>
        <p:spPr>
          <a:xfrm>
            <a:off x="11530756" y="1623205"/>
            <a:ext cx="0" cy="6221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ject 3">
            <a:extLst>
              <a:ext uri="{FF2B5EF4-FFF2-40B4-BE49-F238E27FC236}">
                <a16:creationId xmlns:a16="http://schemas.microsoft.com/office/drawing/2014/main" id="{FD6B87C3-2F67-EE29-9137-BF87A3F0DF5C}"/>
              </a:ext>
            </a:extLst>
          </p:cNvPr>
          <p:cNvSpPr txBox="1">
            <a:spLocks/>
          </p:cNvSpPr>
          <p:nvPr/>
        </p:nvSpPr>
        <p:spPr>
          <a:xfrm>
            <a:off x="670790" y="545471"/>
            <a:ext cx="5764426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TAMAÑO DEL MERCADO ASEGURADOR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EED906E-A87A-410B-B980-2BD20A0A0415}"/>
              </a:ext>
            </a:extLst>
          </p:cNvPr>
          <p:cNvSpPr txBox="1">
            <a:spLocks/>
          </p:cNvSpPr>
          <p:nvPr/>
        </p:nvSpPr>
        <p:spPr>
          <a:xfrm>
            <a:off x="967672" y="1775984"/>
            <a:ext cx="7818516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CIFRA EN MILES DE MILLONES DE PESOS CONSTANTES A DICIEMBRE 2024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46345C-888F-F417-3963-60070C9B6D20}"/>
              </a:ext>
            </a:extLst>
          </p:cNvPr>
          <p:cNvSpPr txBox="1"/>
          <p:nvPr/>
        </p:nvSpPr>
        <p:spPr>
          <a:xfrm>
            <a:off x="9356725" y="6486795"/>
            <a:ext cx="2390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EstadisticAMIS</a:t>
            </a:r>
          </a:p>
        </p:txBody>
      </p:sp>
    </p:spTree>
    <p:extLst>
      <p:ext uri="{BB962C8B-B14F-4D97-AF65-F5344CB8AC3E}">
        <p14:creationId xmlns:p14="http://schemas.microsoft.com/office/powerpoint/2010/main" val="133639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382147D-4A87-EF8F-F869-2107B901B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894144"/>
              </p:ext>
            </p:extLst>
          </p:nvPr>
        </p:nvGraphicFramePr>
        <p:xfrm>
          <a:off x="542924" y="2273750"/>
          <a:ext cx="10978516" cy="413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19D20FD-466E-2349-597A-A29499044878}"/>
              </a:ext>
            </a:extLst>
          </p:cNvPr>
          <p:cNvSpPr/>
          <p:nvPr/>
        </p:nvSpPr>
        <p:spPr>
          <a:xfrm>
            <a:off x="9928439" y="1921823"/>
            <a:ext cx="1321989" cy="39607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2A949-0DCF-76B5-FE51-035075F93557}"/>
              </a:ext>
            </a:extLst>
          </p:cNvPr>
          <p:cNvSpPr txBox="1"/>
          <p:nvPr/>
        </p:nvSpPr>
        <p:spPr>
          <a:xfrm>
            <a:off x="9974470" y="1965973"/>
            <a:ext cx="122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spc="-4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USD $102 mm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DD25AE9-C224-D807-5F3F-2134F5C4A549}"/>
              </a:ext>
            </a:extLst>
          </p:cNvPr>
          <p:cNvCxnSpPr/>
          <p:nvPr/>
        </p:nvCxnSpPr>
        <p:spPr>
          <a:xfrm>
            <a:off x="11250429" y="1921823"/>
            <a:ext cx="0" cy="6221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ject 3">
            <a:extLst>
              <a:ext uri="{FF2B5EF4-FFF2-40B4-BE49-F238E27FC236}">
                <a16:creationId xmlns:a16="http://schemas.microsoft.com/office/drawing/2014/main" id="{251A7995-1C27-08A6-0F7C-C4F553D8E3CA}"/>
              </a:ext>
            </a:extLst>
          </p:cNvPr>
          <p:cNvSpPr txBox="1">
            <a:spLocks/>
          </p:cNvSpPr>
          <p:nvPr/>
        </p:nvSpPr>
        <p:spPr>
          <a:xfrm>
            <a:off x="742041" y="557389"/>
            <a:ext cx="6411015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RESERVAS TÉCNICAS DEL MERCADO ASEGURADOR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0910C48-FFFD-F2E8-B25E-688C0775BA5C}"/>
              </a:ext>
            </a:extLst>
          </p:cNvPr>
          <p:cNvSpPr txBox="1">
            <a:spLocks/>
          </p:cNvSpPr>
          <p:nvPr/>
        </p:nvSpPr>
        <p:spPr>
          <a:xfrm>
            <a:off x="941570" y="1795157"/>
            <a:ext cx="7818516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CIFRAS EN BILLONES DE PESOS CONSTANTES DE DICIEMBRE 2024</a:t>
            </a:r>
          </a:p>
          <a:p>
            <a:pPr marL="0" indent="0">
              <a:buNone/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F4D9836-7D19-C5FE-62BB-3BD9734D7339}"/>
              </a:ext>
            </a:extLst>
          </p:cNvPr>
          <p:cNvSpPr txBox="1"/>
          <p:nvPr/>
        </p:nvSpPr>
        <p:spPr>
          <a:xfrm>
            <a:off x="8146474" y="6417963"/>
            <a:ext cx="34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EstadisticAMIS; CNSF; Banxico</a:t>
            </a:r>
          </a:p>
        </p:txBody>
      </p:sp>
    </p:spTree>
    <p:extLst>
      <p:ext uri="{BB962C8B-B14F-4D97-AF65-F5344CB8AC3E}">
        <p14:creationId xmlns:p14="http://schemas.microsoft.com/office/powerpoint/2010/main" val="192767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C487CE4-1B64-5E6C-BA9A-6A4816543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399389"/>
              </p:ext>
            </p:extLst>
          </p:nvPr>
        </p:nvGraphicFramePr>
        <p:xfrm>
          <a:off x="612250" y="2331720"/>
          <a:ext cx="11123875" cy="381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F3AEB286-E546-E9D5-6FAE-71509967BC99}"/>
              </a:ext>
            </a:extLst>
          </p:cNvPr>
          <p:cNvSpPr txBox="1">
            <a:spLocks/>
          </p:cNvSpPr>
          <p:nvPr/>
        </p:nvSpPr>
        <p:spPr>
          <a:xfrm>
            <a:off x="612250" y="604890"/>
            <a:ext cx="6134167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ÍNDICE DE PENETRACIÓN DEL SEGURO (%)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1B6DCF1-184A-A1C2-7770-78F4D3E5638B}"/>
              </a:ext>
            </a:extLst>
          </p:cNvPr>
          <p:cNvSpPr txBox="1">
            <a:spLocks/>
          </p:cNvSpPr>
          <p:nvPr/>
        </p:nvSpPr>
        <p:spPr>
          <a:xfrm>
            <a:off x="4364015" y="1966173"/>
            <a:ext cx="2606801" cy="3803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PRIMAS DIRECTA / PIB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780A04-AF92-73EC-299F-CDA369BD8822}"/>
              </a:ext>
            </a:extLst>
          </p:cNvPr>
          <p:cNvSpPr txBox="1"/>
          <p:nvPr/>
        </p:nvSpPr>
        <p:spPr>
          <a:xfrm>
            <a:off x="9215253" y="6319936"/>
            <a:ext cx="25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>
                <a:latin typeface="Calibri" panose="020F0502020204030204" pitchFamily="34" charset="0"/>
                <a:cs typeface="Calibri" panose="020F0502020204030204" pitchFamily="34" charset="0"/>
              </a:rPr>
              <a:t>Fuente: EstadisticAMIS; INEGI PIB Base 2018</a:t>
            </a:r>
          </a:p>
        </p:txBody>
      </p:sp>
    </p:spTree>
    <p:extLst>
      <p:ext uri="{BB962C8B-B14F-4D97-AF65-F5344CB8AC3E}">
        <p14:creationId xmlns:p14="http://schemas.microsoft.com/office/powerpoint/2010/main" val="137369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41133-0299-3E26-296A-900234D9A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937087E-28BB-09C8-38A8-95D82CB25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08311"/>
              </p:ext>
            </p:extLst>
          </p:nvPr>
        </p:nvGraphicFramePr>
        <p:xfrm>
          <a:off x="820648" y="2142884"/>
          <a:ext cx="10637345" cy="63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469">
                  <a:extLst>
                    <a:ext uri="{9D8B030D-6E8A-4147-A177-3AD203B41FA5}">
                      <a16:colId xmlns:a16="http://schemas.microsoft.com/office/drawing/2014/main" val="2275323057"/>
                    </a:ext>
                  </a:extLst>
                </a:gridCol>
                <a:gridCol w="2127469">
                  <a:extLst>
                    <a:ext uri="{9D8B030D-6E8A-4147-A177-3AD203B41FA5}">
                      <a16:colId xmlns:a16="http://schemas.microsoft.com/office/drawing/2014/main" val="2261200513"/>
                    </a:ext>
                  </a:extLst>
                </a:gridCol>
                <a:gridCol w="2127469">
                  <a:extLst>
                    <a:ext uri="{9D8B030D-6E8A-4147-A177-3AD203B41FA5}">
                      <a16:colId xmlns:a16="http://schemas.microsoft.com/office/drawing/2014/main" val="2409981676"/>
                    </a:ext>
                  </a:extLst>
                </a:gridCol>
                <a:gridCol w="2127469">
                  <a:extLst>
                    <a:ext uri="{9D8B030D-6E8A-4147-A177-3AD203B41FA5}">
                      <a16:colId xmlns:a16="http://schemas.microsoft.com/office/drawing/2014/main" val="4175933440"/>
                    </a:ext>
                  </a:extLst>
                </a:gridCol>
                <a:gridCol w="2127469">
                  <a:extLst>
                    <a:ext uri="{9D8B030D-6E8A-4147-A177-3AD203B41FA5}">
                      <a16:colId xmlns:a16="http://schemas.microsoft.com/office/drawing/2014/main" val="1324103661"/>
                    </a:ext>
                  </a:extLst>
                </a:gridCol>
              </a:tblGrid>
              <a:tr h="6319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lang="en-ID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2009 - 2015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16830"/>
                  </a:ext>
                </a:extLst>
              </a:tr>
            </a:tbl>
          </a:graphicData>
        </a:graphic>
      </p:graphicFrame>
      <p:sp>
        <p:nvSpPr>
          <p:cNvPr id="3" name="TextBox 26">
            <a:extLst>
              <a:ext uri="{FF2B5EF4-FFF2-40B4-BE49-F238E27FC236}">
                <a16:creationId xmlns:a16="http://schemas.microsoft.com/office/drawing/2014/main" id="{44864941-ED98-C950-7693-E9102C480439}"/>
              </a:ext>
            </a:extLst>
          </p:cNvPr>
          <p:cNvSpPr txBox="1"/>
          <p:nvPr/>
        </p:nvSpPr>
        <p:spPr>
          <a:xfrm>
            <a:off x="954972" y="2981453"/>
            <a:ext cx="1892300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REPUVE-AMIS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AA8F6B-31AC-B4F8-6BB9-3E32169A0EF7}"/>
              </a:ext>
            </a:extLst>
          </p:cNvPr>
          <p:cNvSpPr txBox="1"/>
          <p:nvPr/>
        </p:nvSpPr>
        <p:spPr>
          <a:xfrm>
            <a:off x="820648" y="4940929"/>
            <a:ext cx="2112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AMIS impulsa el Registro de Autos Asegurados para combatir el robo vehicular.</a:t>
            </a: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EA44D7CF-2821-D3F8-9A65-D07DB2A89805}"/>
              </a:ext>
            </a:extLst>
          </p:cNvPr>
          <p:cNvSpPr txBox="1">
            <a:spLocks/>
          </p:cNvSpPr>
          <p:nvPr/>
        </p:nvSpPr>
        <p:spPr>
          <a:xfrm>
            <a:off x="820648" y="716779"/>
            <a:ext cx="8269634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</a:rPr>
              <a:t>HITOS QUE MARCARON EL SEGURO EN LOS ÚLTIMOS 20 AÑOS</a:t>
            </a: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A6375905-A8E0-6BB7-C5CA-1269D4C316CE}"/>
              </a:ext>
            </a:extLst>
          </p:cNvPr>
          <p:cNvSpPr txBox="1"/>
          <p:nvPr/>
        </p:nvSpPr>
        <p:spPr>
          <a:xfrm>
            <a:off x="3063172" y="2981453"/>
            <a:ext cx="1892300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Solvencia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3D5881E4-F2D4-9D13-552C-B934D75D3E15}"/>
              </a:ext>
            </a:extLst>
          </p:cNvPr>
          <p:cNvSpPr txBox="1"/>
          <p:nvPr/>
        </p:nvSpPr>
        <p:spPr>
          <a:xfrm>
            <a:off x="5196772" y="2981453"/>
            <a:ext cx="1892300" cy="646331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Sismos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septiembre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E82613E8-92F9-E75D-714B-8F175FF3AA58}"/>
              </a:ext>
            </a:extLst>
          </p:cNvPr>
          <p:cNvSpPr txBox="1"/>
          <p:nvPr/>
        </p:nvSpPr>
        <p:spPr>
          <a:xfrm>
            <a:off x="7314538" y="2981453"/>
            <a:ext cx="1892300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 - 19</a:t>
            </a: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23FE0ED5-55AC-457E-888C-14406850DC32}"/>
              </a:ext>
            </a:extLst>
          </p:cNvPr>
          <p:cNvSpPr txBox="1"/>
          <p:nvPr/>
        </p:nvSpPr>
        <p:spPr>
          <a:xfrm>
            <a:off x="9440221" y="2981453"/>
            <a:ext cx="1892300" cy="369332"/>
          </a:xfrm>
          <a:prstGeom prst="homePlate">
            <a:avLst>
              <a:gd name="adj" fmla="val 19052"/>
            </a:avLst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OASIS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9B9B97-8EE6-50D2-3928-C3F6F3EE5608}"/>
              </a:ext>
            </a:extLst>
          </p:cNvPr>
          <p:cNvSpPr txBox="1"/>
          <p:nvPr/>
        </p:nvSpPr>
        <p:spPr>
          <a:xfrm>
            <a:off x="2958207" y="4940929"/>
            <a:ext cx="2112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Se prepara para la implementación de la nueva Ley y la Circular Única de Seguros para fortalecer la solvencia del sector.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9A1E237-C046-27E6-48A1-3D541C8E497C}"/>
              </a:ext>
            </a:extLst>
          </p:cNvPr>
          <p:cNvSpPr txBox="1"/>
          <p:nvPr/>
        </p:nvSpPr>
        <p:spPr>
          <a:xfrm>
            <a:off x="5095766" y="4940929"/>
            <a:ext cx="2112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Coordina la respuesta del sector asegurador ante emergencias nacionales.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DFF1B-3A3E-F6C2-3DEE-475CCD9FD834}"/>
              </a:ext>
            </a:extLst>
          </p:cNvPr>
          <p:cNvSpPr txBox="1"/>
          <p:nvPr/>
        </p:nvSpPr>
        <p:spPr>
          <a:xfrm>
            <a:off x="7304576" y="4940929"/>
            <a:ext cx="2112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Difunde cifras, apoya al sistema de salud y refuerza la cultura de previsión.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CCFC415-02AF-19D9-CB63-9577AA72F866}"/>
              </a:ext>
            </a:extLst>
          </p:cNvPr>
          <p:cNvSpPr txBox="1"/>
          <p:nvPr/>
        </p:nvSpPr>
        <p:spPr>
          <a:xfrm>
            <a:off x="9335257" y="4940929"/>
            <a:ext cx="21125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Lanza el Observatorio Analítico de Siniestros para prevenir accidentes viales con datos en tiempo real.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14CEDB3-7071-D10E-657C-3B182844B6EA}"/>
              </a:ext>
            </a:extLst>
          </p:cNvPr>
          <p:cNvGrpSpPr/>
          <p:nvPr/>
        </p:nvGrpSpPr>
        <p:grpSpPr>
          <a:xfrm>
            <a:off x="990530" y="3182815"/>
            <a:ext cx="8490857" cy="1627157"/>
            <a:chOff x="990530" y="4004926"/>
            <a:chExt cx="8490857" cy="1051231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CF5555A4-9183-C801-EA83-BC87F6B3E0DC}"/>
                </a:ext>
              </a:extLst>
            </p:cNvPr>
            <p:cNvCxnSpPr>
              <a:cxnSpLocks/>
            </p:cNvCxnSpPr>
            <p:nvPr/>
          </p:nvCxnSpPr>
          <p:spPr>
            <a:xfrm>
              <a:off x="990530" y="4004926"/>
              <a:ext cx="0" cy="105123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81ACBE3F-B4FE-96F1-DD89-422630DDF0F3}"/>
                </a:ext>
              </a:extLst>
            </p:cNvPr>
            <p:cNvCxnSpPr>
              <a:cxnSpLocks/>
            </p:cNvCxnSpPr>
            <p:nvPr/>
          </p:nvCxnSpPr>
          <p:spPr>
            <a:xfrm>
              <a:off x="3104338" y="4004926"/>
              <a:ext cx="0" cy="105123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C5084C4B-D804-87EC-BCDD-9E76C0BF6733}"/>
                </a:ext>
              </a:extLst>
            </p:cNvPr>
            <p:cNvCxnSpPr>
              <a:cxnSpLocks/>
            </p:cNvCxnSpPr>
            <p:nvPr/>
          </p:nvCxnSpPr>
          <p:spPr>
            <a:xfrm>
              <a:off x="5218146" y="4004926"/>
              <a:ext cx="0" cy="105123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7E3B7A2C-479D-DB28-FCE5-C0B5B198A845}"/>
                </a:ext>
              </a:extLst>
            </p:cNvPr>
            <p:cNvCxnSpPr>
              <a:cxnSpLocks/>
            </p:cNvCxnSpPr>
            <p:nvPr/>
          </p:nvCxnSpPr>
          <p:spPr>
            <a:xfrm>
              <a:off x="7343829" y="4004926"/>
              <a:ext cx="0" cy="105123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DD7DD3AC-8CAD-ED5C-AC21-154F2F9CC309}"/>
                </a:ext>
              </a:extLst>
            </p:cNvPr>
            <p:cNvCxnSpPr>
              <a:cxnSpLocks/>
            </p:cNvCxnSpPr>
            <p:nvPr/>
          </p:nvCxnSpPr>
          <p:spPr>
            <a:xfrm>
              <a:off x="9481387" y="4004926"/>
              <a:ext cx="0" cy="105123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Gráfico 37">
            <a:extLst>
              <a:ext uri="{FF2B5EF4-FFF2-40B4-BE49-F238E27FC236}">
                <a16:creationId xmlns:a16="http://schemas.microsoft.com/office/drawing/2014/main" id="{3BB0B595-23B9-A4BD-3F72-E278D7AFD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4113"/>
          <a:stretch>
            <a:fillRect/>
          </a:stretch>
        </p:blipFill>
        <p:spPr>
          <a:xfrm>
            <a:off x="1356225" y="3515243"/>
            <a:ext cx="1041400" cy="973410"/>
          </a:xfrm>
          <a:prstGeom prst="rect">
            <a:avLst/>
          </a:prstGeom>
        </p:spPr>
      </p:pic>
      <p:pic>
        <p:nvPicPr>
          <p:cNvPr id="40" name="Imagen 39" descr="Forma&#10;&#10;El contenido generado por IA puede ser incorrecto.">
            <a:extLst>
              <a:ext uri="{FF2B5EF4-FFF2-40B4-BE49-F238E27FC236}">
                <a16:creationId xmlns:a16="http://schemas.microsoft.com/office/drawing/2014/main" id="{208EAE51-6EC6-206D-AF16-C32B8BFBED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376"/>
          <a:stretch>
            <a:fillRect/>
          </a:stretch>
        </p:blipFill>
        <p:spPr>
          <a:xfrm>
            <a:off x="3665107" y="3724566"/>
            <a:ext cx="756801" cy="64043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B270AE3C-CB64-A951-9200-A7D6D60D7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4949"/>
          <a:stretch>
            <a:fillRect/>
          </a:stretch>
        </p:blipFill>
        <p:spPr>
          <a:xfrm>
            <a:off x="5754808" y="3783912"/>
            <a:ext cx="682383" cy="704741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0A9DE71B-6556-2D3B-182B-1234AC46B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8519"/>
          <a:stretch>
            <a:fillRect/>
          </a:stretch>
        </p:blipFill>
        <p:spPr>
          <a:xfrm>
            <a:off x="7832649" y="3731675"/>
            <a:ext cx="835638" cy="941573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32C486C3-58DC-0544-6572-95C9ACBAD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5935"/>
          <a:stretch>
            <a:fillRect/>
          </a:stretch>
        </p:blipFill>
        <p:spPr>
          <a:xfrm>
            <a:off x="10185999" y="3846848"/>
            <a:ext cx="619845" cy="6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4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42D17-3F49-B5C8-649E-A4F339D84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2505373-8974-EDF8-D8B5-18E77ACD9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46586"/>
              </p:ext>
            </p:extLst>
          </p:nvPr>
        </p:nvGraphicFramePr>
        <p:xfrm>
          <a:off x="276624" y="2098492"/>
          <a:ext cx="11580594" cy="460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099">
                  <a:extLst>
                    <a:ext uri="{9D8B030D-6E8A-4147-A177-3AD203B41FA5}">
                      <a16:colId xmlns:a16="http://schemas.microsoft.com/office/drawing/2014/main" val="2275323057"/>
                    </a:ext>
                  </a:extLst>
                </a:gridCol>
                <a:gridCol w="1930099">
                  <a:extLst>
                    <a:ext uri="{9D8B030D-6E8A-4147-A177-3AD203B41FA5}">
                      <a16:colId xmlns:a16="http://schemas.microsoft.com/office/drawing/2014/main" val="2261200513"/>
                    </a:ext>
                  </a:extLst>
                </a:gridCol>
                <a:gridCol w="1930099">
                  <a:extLst>
                    <a:ext uri="{9D8B030D-6E8A-4147-A177-3AD203B41FA5}">
                      <a16:colId xmlns:a16="http://schemas.microsoft.com/office/drawing/2014/main" val="2409981676"/>
                    </a:ext>
                  </a:extLst>
                </a:gridCol>
                <a:gridCol w="1930099">
                  <a:extLst>
                    <a:ext uri="{9D8B030D-6E8A-4147-A177-3AD203B41FA5}">
                      <a16:colId xmlns:a16="http://schemas.microsoft.com/office/drawing/2014/main" val="4175933440"/>
                    </a:ext>
                  </a:extLst>
                </a:gridCol>
                <a:gridCol w="1930099">
                  <a:extLst>
                    <a:ext uri="{9D8B030D-6E8A-4147-A177-3AD203B41FA5}">
                      <a16:colId xmlns:a16="http://schemas.microsoft.com/office/drawing/2014/main" val="1324103661"/>
                    </a:ext>
                  </a:extLst>
                </a:gridCol>
                <a:gridCol w="1930099">
                  <a:extLst>
                    <a:ext uri="{9D8B030D-6E8A-4147-A177-3AD203B41FA5}">
                      <a16:colId xmlns:a16="http://schemas.microsoft.com/office/drawing/2014/main" val="3413483427"/>
                    </a:ext>
                  </a:extLst>
                </a:gridCol>
              </a:tblGrid>
              <a:tr h="460927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1789</a:t>
                      </a:r>
                      <a:endParaRPr lang="en-ID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16830"/>
                  </a:ext>
                </a:extLst>
              </a:tr>
            </a:tbl>
          </a:graphicData>
        </a:graphic>
      </p:graphicFrame>
      <p:sp>
        <p:nvSpPr>
          <p:cNvPr id="10" name="TextBox 26">
            <a:extLst>
              <a:ext uri="{FF2B5EF4-FFF2-40B4-BE49-F238E27FC236}">
                <a16:creationId xmlns:a16="http://schemas.microsoft.com/office/drawing/2014/main" id="{6F329667-9519-A5A3-BAC9-420F5CFB828C}"/>
              </a:ext>
            </a:extLst>
          </p:cNvPr>
          <p:cNvSpPr txBox="1"/>
          <p:nvPr/>
        </p:nvSpPr>
        <p:spPr>
          <a:xfrm>
            <a:off x="6081562" y="2766013"/>
            <a:ext cx="1891858" cy="923330"/>
          </a:xfrm>
          <a:prstGeom prst="homePlate">
            <a:avLst>
              <a:gd name="adj" fmla="val 19052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Ley General de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Sociedades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Seguros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730E1366-B193-24DC-44F9-44DABE55A7FD}"/>
              </a:ext>
            </a:extLst>
          </p:cNvPr>
          <p:cNvSpPr txBox="1"/>
          <p:nvPr/>
        </p:nvSpPr>
        <p:spPr>
          <a:xfrm>
            <a:off x="7983854" y="2766013"/>
            <a:ext cx="1933593" cy="1477328"/>
          </a:xfrm>
          <a:prstGeom prst="homePlate">
            <a:avLst>
              <a:gd name="adj" fmla="val 1905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Ley General de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Instituciones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Seguros y Ley del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Seguros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FBD2B31A-187A-F4A0-BD5A-8FDF1E519DDD}"/>
              </a:ext>
            </a:extLst>
          </p:cNvPr>
          <p:cNvSpPr txBox="1"/>
          <p:nvPr/>
        </p:nvSpPr>
        <p:spPr>
          <a:xfrm>
            <a:off x="9926908" y="2766013"/>
            <a:ext cx="1914674" cy="646331"/>
          </a:xfrm>
          <a:prstGeom prst="homePlate">
            <a:avLst>
              <a:gd name="adj" fmla="val 19052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Apertura y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modernización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6EE4D5-5A3E-EDCC-3088-ADD26D34C892}"/>
              </a:ext>
            </a:extLst>
          </p:cNvPr>
          <p:cNvSpPr txBox="1"/>
          <p:nvPr/>
        </p:nvSpPr>
        <p:spPr>
          <a:xfrm>
            <a:off x="2201017" y="4845710"/>
            <a:ext cx="19241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Antes se regía por códigos de comercio y el código civil</a:t>
            </a:r>
          </a:p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Obligación de informar a la Secretaría de Hacienda</a:t>
            </a:r>
          </a:p>
          <a:p>
            <a:pPr algn="just"/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aleway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DB8B49-7C1D-69C9-2FC7-4AE175C7AE85}"/>
              </a:ext>
            </a:extLst>
          </p:cNvPr>
          <p:cNvSpPr txBox="1"/>
          <p:nvPr/>
        </p:nvSpPr>
        <p:spPr>
          <a:xfrm>
            <a:off x="6081561" y="4845710"/>
            <a:ext cx="1764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Muy completa</a:t>
            </a:r>
          </a:p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Autorización para operar, obligaciones, capital mínimo, etc.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6E6C17-0089-6023-FEC3-E5B9E60A7565}"/>
              </a:ext>
            </a:extLst>
          </p:cNvPr>
          <p:cNvSpPr txBox="1"/>
          <p:nvPr/>
        </p:nvSpPr>
        <p:spPr>
          <a:xfrm>
            <a:off x="7977279" y="4845710"/>
            <a:ext cx="1764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Mexicanización del seguro</a:t>
            </a:r>
          </a:p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Muchas empresas extranjeras se retiraron de México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0EADA54-C60B-82B0-1F83-D39F05A8CF8E}"/>
              </a:ext>
            </a:extLst>
          </p:cNvPr>
          <p:cNvSpPr txBox="1"/>
          <p:nvPr/>
        </p:nvSpPr>
        <p:spPr>
          <a:xfrm>
            <a:off x="9929452" y="4845710"/>
            <a:ext cx="156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Inspección y Vigilancia</a:t>
            </a:r>
          </a:p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- 1970 CNBS</a:t>
            </a:r>
          </a:p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- 1990 CNSF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E309DE3-8EB6-1F7C-F161-F016959ECC16}"/>
              </a:ext>
            </a:extLst>
          </p:cNvPr>
          <p:cNvCxnSpPr>
            <a:cxnSpLocks/>
          </p:cNvCxnSpPr>
          <p:nvPr/>
        </p:nvCxnSpPr>
        <p:spPr>
          <a:xfrm>
            <a:off x="6106383" y="3613797"/>
            <a:ext cx="0" cy="8197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3AEED77-2802-5D77-B493-D43A9C8F08E5}"/>
              </a:ext>
            </a:extLst>
          </p:cNvPr>
          <p:cNvCxnSpPr>
            <a:cxnSpLocks/>
          </p:cNvCxnSpPr>
          <p:nvPr/>
        </p:nvCxnSpPr>
        <p:spPr>
          <a:xfrm>
            <a:off x="8014581" y="4028475"/>
            <a:ext cx="0" cy="819704"/>
          </a:xfrm>
          <a:prstGeom prst="line">
            <a:avLst/>
          </a:prstGeom>
          <a:ln>
            <a:solidFill>
              <a:schemeClr val="accent2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7A7E24A-BF9A-2A75-8A9D-129DB936F1D5}"/>
              </a:ext>
            </a:extLst>
          </p:cNvPr>
          <p:cNvCxnSpPr/>
          <p:nvPr/>
        </p:nvCxnSpPr>
        <p:spPr>
          <a:xfrm>
            <a:off x="9952529" y="3412344"/>
            <a:ext cx="0" cy="12763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3">
            <a:extLst>
              <a:ext uri="{FF2B5EF4-FFF2-40B4-BE49-F238E27FC236}">
                <a16:creationId xmlns:a16="http://schemas.microsoft.com/office/drawing/2014/main" id="{21C43E65-8956-65AE-81BF-31330F574D31}"/>
              </a:ext>
            </a:extLst>
          </p:cNvPr>
          <p:cNvSpPr txBox="1">
            <a:spLocks/>
          </p:cNvSpPr>
          <p:nvPr/>
        </p:nvSpPr>
        <p:spPr>
          <a:xfrm>
            <a:off x="994765" y="578106"/>
            <a:ext cx="6496817" cy="1037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CIMIENTOS DEL SEGURO EN MÉXICO</a:t>
            </a: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8FB52CF3-EFF5-97A8-BB15-EDC5222CCB5C}"/>
              </a:ext>
            </a:extLst>
          </p:cNvPr>
          <p:cNvSpPr txBox="1"/>
          <p:nvPr/>
        </p:nvSpPr>
        <p:spPr>
          <a:xfrm>
            <a:off x="4140650" y="2766013"/>
            <a:ext cx="1905830" cy="1477328"/>
          </a:xfrm>
          <a:prstGeom prst="homePlate">
            <a:avLst>
              <a:gd name="adj" fmla="val 19052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Ley de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compañías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Seguros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Reglamento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F92406-8EFF-6F10-6735-2C005FF3247F}"/>
              </a:ext>
            </a:extLst>
          </p:cNvPr>
          <p:cNvSpPr txBox="1"/>
          <p:nvPr/>
        </p:nvSpPr>
        <p:spPr>
          <a:xfrm>
            <a:off x="4196957" y="4845710"/>
            <a:ext cx="1884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Autorización para operar</a:t>
            </a:r>
          </a:p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Reservas técnicas</a:t>
            </a:r>
          </a:p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 Reglamentó inversión</a:t>
            </a:r>
          </a:p>
          <a:p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-Supervisión del Departamento de Seguros.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875FACF-CDD0-D827-9342-28EA09A847C0}"/>
              </a:ext>
            </a:extLst>
          </p:cNvPr>
          <p:cNvCxnSpPr>
            <a:cxnSpLocks/>
          </p:cNvCxnSpPr>
          <p:nvPr/>
        </p:nvCxnSpPr>
        <p:spPr>
          <a:xfrm>
            <a:off x="4162516" y="4167963"/>
            <a:ext cx="0" cy="52072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78BC1028-276E-BC33-A07C-027102B63BB1}"/>
              </a:ext>
            </a:extLst>
          </p:cNvPr>
          <p:cNvSpPr txBox="1"/>
          <p:nvPr/>
        </p:nvSpPr>
        <p:spPr>
          <a:xfrm>
            <a:off x="2210763" y="2766013"/>
            <a:ext cx="1924129" cy="637097"/>
          </a:xfrm>
          <a:prstGeom prst="homePlate">
            <a:avLst>
              <a:gd name="adj" fmla="val 1905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77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1770" spc="-3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primera</a:t>
            </a:r>
            <a:r>
              <a:rPr lang="en-US" sz="177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Ley del Seguro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5E3ABA1-F3FF-5426-43E0-CE338C812C78}"/>
              </a:ext>
            </a:extLst>
          </p:cNvPr>
          <p:cNvCxnSpPr/>
          <p:nvPr/>
        </p:nvCxnSpPr>
        <p:spPr>
          <a:xfrm>
            <a:off x="2257077" y="3401711"/>
            <a:ext cx="0" cy="1276346"/>
          </a:xfrm>
          <a:prstGeom prst="line">
            <a:avLst/>
          </a:prstGeom>
          <a:ln>
            <a:solidFill>
              <a:schemeClr val="accent6"/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6">
            <a:extLst>
              <a:ext uri="{FF2B5EF4-FFF2-40B4-BE49-F238E27FC236}">
                <a16:creationId xmlns:a16="http://schemas.microsoft.com/office/drawing/2014/main" id="{659B54E5-85B2-8B0E-F1B2-F303A9D77A17}"/>
              </a:ext>
            </a:extLst>
          </p:cNvPr>
          <p:cNvSpPr txBox="1"/>
          <p:nvPr/>
        </p:nvSpPr>
        <p:spPr>
          <a:xfrm>
            <a:off x="276624" y="2766013"/>
            <a:ext cx="1923705" cy="923330"/>
          </a:xfrm>
          <a:prstGeom prst="homePlate">
            <a:avLst>
              <a:gd name="adj" fmla="val 19052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Fundación de la 1a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compañía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seguros</a:t>
            </a:r>
            <a:endParaRPr 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B32EA2-FD22-D956-2ED8-EDEFD19C30AA}"/>
              </a:ext>
            </a:extLst>
          </p:cNvPr>
          <p:cNvSpPr txBox="1"/>
          <p:nvPr/>
        </p:nvSpPr>
        <p:spPr>
          <a:xfrm>
            <a:off x="356665" y="4845710"/>
            <a:ext cx="175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Compañía de Seguros Marítimos de Nueva España, en Veracruz,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EC0F4C8-5AE9-AA06-ABB2-2E729539C73D}"/>
              </a:ext>
            </a:extLst>
          </p:cNvPr>
          <p:cNvCxnSpPr/>
          <p:nvPr/>
        </p:nvCxnSpPr>
        <p:spPr>
          <a:xfrm>
            <a:off x="284587" y="3412344"/>
            <a:ext cx="0" cy="12763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3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73" y="535248"/>
            <a:ext cx="2133277" cy="741416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8112F936-B668-005F-9B7A-EC998B5A86EB}"/>
              </a:ext>
            </a:extLst>
          </p:cNvPr>
          <p:cNvSpPr txBox="1">
            <a:spLocks/>
          </p:cNvSpPr>
          <p:nvPr/>
        </p:nvSpPr>
        <p:spPr>
          <a:xfrm>
            <a:off x="797550" y="1172198"/>
            <a:ext cx="7689793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seguro ha protegido a las familias ante diversas eventualidades</a:t>
            </a:r>
          </a:p>
        </p:txBody>
      </p:sp>
      <p:graphicFrame>
        <p:nvGraphicFramePr>
          <p:cNvPr id="5" name="Gráfica de columnas 2D">
            <a:extLst>
              <a:ext uri="{FF2B5EF4-FFF2-40B4-BE49-F238E27FC236}">
                <a16:creationId xmlns:a16="http://schemas.microsoft.com/office/drawing/2014/main" id="{27961365-19FF-E053-DE3A-408F6F9BF8C9}"/>
              </a:ext>
            </a:extLst>
          </p:cNvPr>
          <p:cNvGraphicFramePr/>
          <p:nvPr/>
        </p:nvGraphicFramePr>
        <p:xfrm>
          <a:off x="-101273" y="2259874"/>
          <a:ext cx="11976285" cy="113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947A7119-21A7-B682-D35A-A89B3D76D598}"/>
              </a:ext>
            </a:extLst>
          </p:cNvPr>
          <p:cNvGraphicFramePr/>
          <p:nvPr/>
        </p:nvGraphicFramePr>
        <p:xfrm>
          <a:off x="272018" y="3275254"/>
          <a:ext cx="11713900" cy="1625980"/>
        </p:xfrm>
        <a:graphic>
          <a:graphicData uri="http://schemas.openxmlformats.org/drawingml/2006/table">
            <a:tbl>
              <a:tblPr/>
              <a:tblGrid>
                <a:gridCol w="117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13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767676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1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07F34">
                        <a:alpha val="293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2</a:t>
                      </a:r>
                    </a:p>
                  </a:txBody>
                  <a:tcPr marL="104242" marR="104242" marT="101600" marB="101600" anchor="ctr" horzOverflow="overflow">
                    <a:lnL w="12700"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3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4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5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6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7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8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9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10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767676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Pandemia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07F34">
                        <a:alpha val="293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Huracán</a:t>
                      </a:r>
                    </a:p>
                  </a:txBody>
                  <a:tcPr marL="104242" marR="104242" marT="101600" marB="101600" anchor="ctr" horzOverflow="overflow">
                    <a:lnL w="12700"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Huracán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Huracán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Sismo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Huracán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Sismo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Sismo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Huracán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Lluvias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90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b="1" noProof="0" dirty="0">
                          <a:solidFill>
                            <a:srgbClr val="767676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COVID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07F34">
                        <a:alpha val="293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Wilma </a:t>
                      </a:r>
                      <a:endParaRPr lang="es-MX" sz="16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defTabSz="4572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</a:p>
                  </a:txBody>
                  <a:tcPr marL="104242" marR="104242" marT="101600" marB="101600" anchor="ctr" horzOverflow="overflow">
                    <a:lnL w="12700"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Otis</a:t>
                      </a:r>
                      <a:endParaRPr lang="es-MX" sz="16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defTabSz="4572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Odile </a:t>
                      </a:r>
                      <a:endParaRPr lang="es-MX" sz="16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defTabSz="4572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sep </a:t>
                      </a:r>
                    </a:p>
                    <a:p>
                      <a:pPr algn="ctr" defTabSz="4572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2017**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Gilberto 1988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 </a:t>
                      </a:r>
                      <a:endParaRPr lang="es-MX" sz="16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defTabSz="4572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1985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sep </a:t>
                      </a:r>
                      <a:endParaRPr lang="es-MX" sz="1600" noProof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defTabSz="4572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2017**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Isidore </a:t>
                      </a:r>
                    </a:p>
                    <a:p>
                      <a:pPr algn="ctr" defTabSz="457200">
                        <a:defRPr sz="2600">
                          <a:solidFill>
                            <a:srgbClr val="53585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lang="es-MX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2002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s-MX" sz="1600" noProof="0" dirty="0">
                          <a:solidFill>
                            <a:srgbClr val="53585F"/>
                          </a:solidFill>
                          <a:latin typeface="Calibri" panose="020F0502020204030204" pitchFamily="34" charset="0"/>
                          <a:ea typeface="Helvetica Neue"/>
                          <a:cs typeface="Calibri" panose="020F0502020204030204" pitchFamily="34" charset="0"/>
                          <a:sym typeface="Helvetica Neue"/>
                        </a:rPr>
                        <a:t>Tabasco 2007</a:t>
                      </a:r>
                    </a:p>
                  </a:txBody>
                  <a:tcPr marL="104242" marR="104242" marT="101600" marB="101600" anchor="ctr" horzOverflow="overflow">
                    <a:lnL w="12700">
                      <a:solidFill>
                        <a:srgbClr val="A6AAA9"/>
                      </a:solidFill>
                      <a:miter lim="400000"/>
                    </a:lnL>
                    <a:lnR w="12700">
                      <a:solidFill>
                        <a:srgbClr val="A6AAA9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0F92E93-1DD1-23C2-9C23-857A0734BF20}"/>
              </a:ext>
            </a:extLst>
          </p:cNvPr>
          <p:cNvSpPr txBox="1"/>
          <p:nvPr/>
        </p:nvSpPr>
        <p:spPr>
          <a:xfrm>
            <a:off x="2212521" y="5437019"/>
            <a:ext cx="97733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*Cifras en millones de dólares constantes a Diciembre de 2024, inflacionadas al IPC de EUA con tasa de inflación a Diciembre de 2024, excepto para el evento de Pandemia y OTIS.​</a:t>
            </a:r>
          </a:p>
          <a:p>
            <a:pPr algn="just"/>
            <a:endParaRPr lang="es-MX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ptos"/>
              <a:cs typeface="Calibri" panose="020F0502020204030204" pitchFamily="34" charset="0"/>
            </a:endParaRPr>
          </a:p>
          <a:p>
            <a:pPr algn="just"/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ptos"/>
                <a:cs typeface="Calibri" panose="020F0502020204030204" pitchFamily="34" charset="0"/>
              </a:rPr>
              <a:t>** El tipo de cambio para cada evento corresponde al del cierre del año de ocurrencia, excepto para el evento de Pandemia que corresponde a cierre de Diciembre de 2024 y Otis al TC de la fecha de ocurrencia.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3B258C0-4A69-5929-E24B-D3BE211AEC26}"/>
              </a:ext>
            </a:extLst>
          </p:cNvPr>
          <p:cNvSpPr txBox="1">
            <a:spLocks/>
          </p:cNvSpPr>
          <p:nvPr/>
        </p:nvSpPr>
        <p:spPr>
          <a:xfrm>
            <a:off x="9584573" y="1724089"/>
            <a:ext cx="2249764" cy="470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Millones de dólares estadounidenses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61371-3F16-49B1-B983-6E4AD8085EAA}"/>
              </a:ext>
            </a:extLst>
          </p:cNvPr>
          <p:cNvSpPr txBox="1"/>
          <p:nvPr/>
        </p:nvSpPr>
        <p:spPr>
          <a:xfrm>
            <a:off x="698979" y="535248"/>
            <a:ext cx="822717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92288" algn="l"/>
              </a:tabLst>
            </a:pPr>
            <a:r>
              <a:rPr lang="es-ES_tradnl" altLang="es-MX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10 SINIESTROS MÁS RELEVANTES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7196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0BBAB5A-D0B2-EABF-0797-A4973AEAB7D1}"/>
              </a:ext>
            </a:extLst>
          </p:cNvPr>
          <p:cNvSpPr txBox="1">
            <a:spLocks/>
          </p:cNvSpPr>
          <p:nvPr/>
        </p:nvSpPr>
        <p:spPr>
          <a:xfrm>
            <a:off x="820648" y="716779"/>
            <a:ext cx="8521060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</a:rPr>
              <a:t>ASOCIACIÓN MEXICANA DE INSTITUCIONES DE SEGUROS -AMIS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C2D1EEB-3701-137B-CACA-AFF54A5A2E7F}"/>
              </a:ext>
            </a:extLst>
          </p:cNvPr>
          <p:cNvSpPr/>
          <p:nvPr/>
        </p:nvSpPr>
        <p:spPr>
          <a:xfrm rot="5400000">
            <a:off x="967673" y="1933691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018924-789F-0926-F560-1502E50231FA}"/>
              </a:ext>
            </a:extLst>
          </p:cNvPr>
          <p:cNvSpPr txBox="1"/>
          <p:nvPr/>
        </p:nvSpPr>
        <p:spPr>
          <a:xfrm>
            <a:off x="967673" y="2959968"/>
            <a:ext cx="31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FUNDADA EN AGOSTO DE 1940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DB4C0D5-5B69-286E-0211-F79F6C371766}"/>
              </a:ext>
            </a:extLst>
          </p:cNvPr>
          <p:cNvSpPr/>
          <p:nvPr/>
        </p:nvSpPr>
        <p:spPr>
          <a:xfrm rot="5400000">
            <a:off x="4511687" y="1933691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7C55E1-A46F-39D8-0C79-8BB350684C35}"/>
              </a:ext>
            </a:extLst>
          </p:cNvPr>
          <p:cNvSpPr txBox="1"/>
          <p:nvPr/>
        </p:nvSpPr>
        <p:spPr>
          <a:xfrm>
            <a:off x="4552875" y="3475154"/>
            <a:ext cx="3459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asociadas que representan el 99% de las primas del sector asegurador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FCDCA1-81E4-747A-51B1-A06142A340CE}"/>
              </a:ext>
            </a:extLst>
          </p:cNvPr>
          <p:cNvSpPr txBox="1"/>
          <p:nvPr/>
        </p:nvSpPr>
        <p:spPr>
          <a:xfrm>
            <a:off x="4511687" y="2959968"/>
            <a:ext cx="316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85 COMPAÑÍAS </a:t>
            </a:r>
            <a:endParaRPr lang="es-ES_tradnl" sz="2000" dirty="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DA78AA-D1F0-9B4D-3E17-D9DBF0871012}"/>
              </a:ext>
            </a:extLst>
          </p:cNvPr>
          <p:cNvSpPr txBox="1"/>
          <p:nvPr/>
        </p:nvSpPr>
        <p:spPr>
          <a:xfrm>
            <a:off x="8257772" y="3498006"/>
            <a:ext cx="345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Aseguramos riesgos por 17 veces el PIB nacional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E227B4-E565-4C8A-4DAC-38AD9EF05CED}"/>
              </a:ext>
            </a:extLst>
          </p:cNvPr>
          <p:cNvSpPr txBox="1"/>
          <p:nvPr/>
        </p:nvSpPr>
        <p:spPr>
          <a:xfrm>
            <a:off x="8216584" y="2959968"/>
            <a:ext cx="316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PRIMAS POR 908,789 MDP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52CD885-E66D-A5C3-21D1-3802803205F9}"/>
              </a:ext>
            </a:extLst>
          </p:cNvPr>
          <p:cNvSpPr/>
          <p:nvPr/>
        </p:nvSpPr>
        <p:spPr>
          <a:xfrm rot="5400000">
            <a:off x="8263880" y="1933691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BC56CAC8-6592-B8A6-3E57-AA6F9786B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579"/>
          <a:stretch>
            <a:fillRect/>
          </a:stretch>
        </p:blipFill>
        <p:spPr>
          <a:xfrm>
            <a:off x="1039916" y="1966134"/>
            <a:ext cx="752105" cy="78205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54640AE-D53F-5916-46FD-E1DE090CC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990"/>
          <a:stretch>
            <a:fillRect/>
          </a:stretch>
        </p:blipFill>
        <p:spPr>
          <a:xfrm>
            <a:off x="4541556" y="1867992"/>
            <a:ext cx="850879" cy="828056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8BE78A4-5E97-842F-5BC1-4161B5540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5579"/>
          <a:stretch>
            <a:fillRect/>
          </a:stretch>
        </p:blipFill>
        <p:spPr>
          <a:xfrm>
            <a:off x="8358964" y="1989499"/>
            <a:ext cx="729635" cy="758688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8ABEE299-FBC6-CF20-7518-BAFA257FC4B1}"/>
              </a:ext>
            </a:extLst>
          </p:cNvPr>
          <p:cNvSpPr txBox="1">
            <a:spLocks/>
          </p:cNvSpPr>
          <p:nvPr/>
        </p:nvSpPr>
        <p:spPr>
          <a:xfrm>
            <a:off x="2964873" y="5224560"/>
            <a:ext cx="4571999" cy="84580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2000" dirty="0">
                <a:solidFill>
                  <a:srgbClr val="FF67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PAGAMOS   + 1,460  MDP  POR  DÍA  en  2024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4A9029D-F3E6-C06A-49C7-DEA9033AA6DB}"/>
              </a:ext>
            </a:extLst>
          </p:cNvPr>
          <p:cNvSpPr/>
          <p:nvPr/>
        </p:nvSpPr>
        <p:spPr>
          <a:xfrm rot="5400000">
            <a:off x="7388822" y="4977071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3B934DC-18C0-A519-1AD9-317FAAF2941E}"/>
              </a:ext>
            </a:extLst>
          </p:cNvPr>
          <p:cNvSpPr txBox="1"/>
          <p:nvPr/>
        </p:nvSpPr>
        <p:spPr>
          <a:xfrm>
            <a:off x="7327251" y="5739018"/>
            <a:ext cx="288862" cy="139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305" b="1" spc="0" baseline="0" dirty="0">
                <a:ln/>
                <a:solidFill>
                  <a:schemeClr val="bg1"/>
                </a:solidFill>
                <a:latin typeface="Helvetica"/>
                <a:cs typeface="Helvetica"/>
                <a:sym typeface="Helvetica"/>
                <a:rtl val="0"/>
              </a:rPr>
              <a:t>suma</a:t>
            </a:r>
          </a:p>
        </p:txBody>
      </p:sp>
      <p:pic>
        <p:nvPicPr>
          <p:cNvPr id="21" name="Imagen 20" descr="Familia con dos niños con relleno sólido">
            <a:extLst>
              <a:ext uri="{FF2B5EF4-FFF2-40B4-BE49-F238E27FC236}">
                <a16:creationId xmlns:a16="http://schemas.microsoft.com/office/drawing/2014/main" id="{9BBA8E97-48A3-563C-527B-96F396E53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389585" y="4973165"/>
            <a:ext cx="88399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42B969F7-7DE5-0DE4-3CAA-CB6D3E7A35EA}"/>
              </a:ext>
            </a:extLst>
          </p:cNvPr>
          <p:cNvSpPr txBox="1">
            <a:spLocks/>
          </p:cNvSpPr>
          <p:nvPr/>
        </p:nvSpPr>
        <p:spPr>
          <a:xfrm>
            <a:off x="820648" y="716779"/>
            <a:ext cx="8521060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</a:rPr>
              <a:t>HUELLA ECONÓMICA DEL SECTOR ASEGURADOR EN MÉXICO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DCDCB87-D90F-397D-93E3-3B685A9C7EC1}"/>
              </a:ext>
            </a:extLst>
          </p:cNvPr>
          <p:cNvSpPr/>
          <p:nvPr/>
        </p:nvSpPr>
        <p:spPr>
          <a:xfrm rot="5400000">
            <a:off x="967673" y="2496356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EC7EC9-5CC8-562E-F78C-EA3FE641633F}"/>
              </a:ext>
            </a:extLst>
          </p:cNvPr>
          <p:cNvSpPr txBox="1"/>
          <p:nvPr/>
        </p:nvSpPr>
        <p:spPr>
          <a:xfrm>
            <a:off x="967673" y="3660561"/>
            <a:ext cx="316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522,000 MDP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0CBE58-BAA8-95FD-8EFF-6541219579AE}"/>
              </a:ext>
            </a:extLst>
          </p:cNvPr>
          <p:cNvSpPr/>
          <p:nvPr/>
        </p:nvSpPr>
        <p:spPr>
          <a:xfrm rot="5400000">
            <a:off x="4511687" y="2496356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546729-C5A0-4EEA-3305-B8A2B625CDCE}"/>
              </a:ext>
            </a:extLst>
          </p:cNvPr>
          <p:cNvSpPr txBox="1"/>
          <p:nvPr/>
        </p:nvSpPr>
        <p:spPr>
          <a:xfrm>
            <a:off x="4552875" y="4037819"/>
            <a:ext cx="345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spc="-3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Trabajan en el sector asegurador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A098BB-42AB-F8CE-A138-E7FB63241350}"/>
              </a:ext>
            </a:extLst>
          </p:cNvPr>
          <p:cNvSpPr txBox="1"/>
          <p:nvPr/>
        </p:nvSpPr>
        <p:spPr>
          <a:xfrm>
            <a:off x="4511687" y="3660561"/>
            <a:ext cx="316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93 MIL PERSONAS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07FDB6-70C6-F57F-8255-C41452A190DD}"/>
              </a:ext>
            </a:extLst>
          </p:cNvPr>
          <p:cNvSpPr txBox="1"/>
          <p:nvPr/>
        </p:nvSpPr>
        <p:spPr>
          <a:xfrm>
            <a:off x="8257772" y="4060671"/>
            <a:ext cx="3459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En reservas técnicas</a:t>
            </a:r>
          </a:p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Somos el tercer inversionista institucional más importante del país.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12B38F-A9B5-BDE7-B613-3513F3F38252}"/>
              </a:ext>
            </a:extLst>
          </p:cNvPr>
          <p:cNvSpPr txBox="1"/>
          <p:nvPr/>
        </p:nvSpPr>
        <p:spPr>
          <a:xfrm>
            <a:off x="8216584" y="3660561"/>
            <a:ext cx="316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2.13 BDP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605ACAB-5453-1FB8-378F-9B0B67D4BDD4}"/>
              </a:ext>
            </a:extLst>
          </p:cNvPr>
          <p:cNvSpPr/>
          <p:nvPr/>
        </p:nvSpPr>
        <p:spPr>
          <a:xfrm rot="5400000">
            <a:off x="8263880" y="2496356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3DC6FA-A50D-E45C-7755-B13CF10EBC7C}"/>
              </a:ext>
            </a:extLst>
          </p:cNvPr>
          <p:cNvSpPr txBox="1"/>
          <p:nvPr/>
        </p:nvSpPr>
        <p:spPr>
          <a:xfrm>
            <a:off x="919989" y="4037819"/>
            <a:ext cx="3459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Pagados al </a:t>
            </a:r>
            <a:r>
              <a:rPr lang="es-ES_tradnl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cuarto trimestre de 2024</a:t>
            </a:r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 en todos los ramos de seguros.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642178D-58E3-D152-0EBD-2FCCCB66D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723"/>
          <a:stretch>
            <a:fillRect/>
          </a:stretch>
        </p:blipFill>
        <p:spPr>
          <a:xfrm>
            <a:off x="1079079" y="2613981"/>
            <a:ext cx="661945" cy="64950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F8731879-F486-537D-9F9E-0F9052590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606"/>
          <a:stretch>
            <a:fillRect/>
          </a:stretch>
        </p:blipFill>
        <p:spPr>
          <a:xfrm>
            <a:off x="4571816" y="2534278"/>
            <a:ext cx="764500" cy="74760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4CBF6A7F-0083-2A10-A7E6-134C2E08D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0818"/>
          <a:stretch>
            <a:fillRect/>
          </a:stretch>
        </p:blipFill>
        <p:spPr>
          <a:xfrm>
            <a:off x="8324009" y="2543412"/>
            <a:ext cx="764500" cy="7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B495C41-F26F-C5FD-96DC-21FFFDF5CE58}"/>
              </a:ext>
            </a:extLst>
          </p:cNvPr>
          <p:cNvSpPr txBox="1">
            <a:spLocks/>
          </p:cNvSpPr>
          <p:nvPr/>
        </p:nvSpPr>
        <p:spPr>
          <a:xfrm>
            <a:off x="967673" y="878022"/>
            <a:ext cx="8938601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UN MÉXICO MÁS RESILIENTE 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12558D4-45FE-77AA-1E03-5E897E9FAB01}"/>
              </a:ext>
            </a:extLst>
          </p:cNvPr>
          <p:cNvSpPr txBox="1">
            <a:spLocks/>
          </p:cNvSpPr>
          <p:nvPr/>
        </p:nvSpPr>
        <p:spPr>
          <a:xfrm>
            <a:off x="967673" y="1318783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FRENTE A LOS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RIESGOS DEL FUTURO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BC359B-18B5-8466-87A7-DFF9FAEA1D03}"/>
              </a:ext>
            </a:extLst>
          </p:cNvPr>
          <p:cNvSpPr txBox="1"/>
          <p:nvPr/>
        </p:nvSpPr>
        <p:spPr>
          <a:xfrm>
            <a:off x="1159596" y="2526554"/>
            <a:ext cx="464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trabaja en 5 pilares estratégicos </a:t>
            </a:r>
            <a:r>
              <a:rPr lang="es-ES_tradnl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para incrementar la protección financiera de los mexicanos: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AAAB45B-6548-542A-F58C-3A8CCD1B7D4B}"/>
              </a:ext>
            </a:extLst>
          </p:cNvPr>
          <p:cNvSpPr txBox="1">
            <a:spLocks/>
          </p:cNvSpPr>
          <p:nvPr/>
        </p:nvSpPr>
        <p:spPr>
          <a:xfrm>
            <a:off x="1159597" y="1941947"/>
            <a:ext cx="4505647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ASOCIACIÓN MEXICANA DE INSTITUCIONES DE SEGUROS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E788BA0-604D-AA6C-E598-C5DDD7C36F8F}"/>
              </a:ext>
            </a:extLst>
          </p:cNvPr>
          <p:cNvSpPr/>
          <p:nvPr/>
        </p:nvSpPr>
        <p:spPr>
          <a:xfrm>
            <a:off x="962889" y="2014705"/>
            <a:ext cx="74815" cy="104565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ACB8B9A-BA07-1784-4956-C1B55F34E9A8}"/>
              </a:ext>
            </a:extLst>
          </p:cNvPr>
          <p:cNvGrpSpPr/>
          <p:nvPr/>
        </p:nvGrpSpPr>
        <p:grpSpPr>
          <a:xfrm>
            <a:off x="919989" y="3596644"/>
            <a:ext cx="1992176" cy="1712524"/>
            <a:chOff x="919989" y="3596644"/>
            <a:chExt cx="1992176" cy="1712524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8997E24-93A3-271F-B197-12BAAD529EB4}"/>
                </a:ext>
              </a:extLst>
            </p:cNvPr>
            <p:cNvSpPr/>
            <p:nvPr/>
          </p:nvSpPr>
          <p:spPr>
            <a:xfrm rot="5400000">
              <a:off x="1473697" y="3596644"/>
              <a:ext cx="884759" cy="884759"/>
            </a:xfrm>
            <a:prstGeom prst="ellipse">
              <a:avLst/>
            </a:prstGeom>
            <a:solidFill>
              <a:srgbClr val="FF6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04BA112-2DB9-C950-CA23-2F39A908BFC4}"/>
                </a:ext>
              </a:extLst>
            </p:cNvPr>
            <p:cNvSpPr txBox="1"/>
            <p:nvPr/>
          </p:nvSpPr>
          <p:spPr>
            <a:xfrm>
              <a:off x="919989" y="4601282"/>
              <a:ext cx="1992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Raleway" charset="0"/>
                  <a:cs typeface="Calibri" panose="020F0502020204030204" pitchFamily="34" charset="0"/>
                </a:rPr>
                <a:t>Acceso a la salud con calidad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014F6BD-75F2-E624-9D2F-94EED3D80F49}"/>
              </a:ext>
            </a:extLst>
          </p:cNvPr>
          <p:cNvGrpSpPr/>
          <p:nvPr/>
        </p:nvGrpSpPr>
        <p:grpSpPr>
          <a:xfrm>
            <a:off x="3392222" y="3596644"/>
            <a:ext cx="1926184" cy="2020301"/>
            <a:chOff x="3381066" y="3596644"/>
            <a:chExt cx="1926184" cy="2020301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56FBA5C0-F058-D02B-16B3-93B6C4331684}"/>
                </a:ext>
              </a:extLst>
            </p:cNvPr>
            <p:cNvSpPr/>
            <p:nvPr/>
          </p:nvSpPr>
          <p:spPr>
            <a:xfrm rot="5400000">
              <a:off x="3901778" y="3596644"/>
              <a:ext cx="884759" cy="884759"/>
            </a:xfrm>
            <a:prstGeom prst="ellipse">
              <a:avLst/>
            </a:prstGeom>
            <a:solidFill>
              <a:srgbClr val="FF6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76FEB5D-5D91-7335-B5B0-D2454408C33B}"/>
                </a:ext>
              </a:extLst>
            </p:cNvPr>
            <p:cNvSpPr txBox="1"/>
            <p:nvPr/>
          </p:nvSpPr>
          <p:spPr>
            <a:xfrm>
              <a:off x="3381066" y="4601282"/>
              <a:ext cx="192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Raleway" charset="0"/>
                  <a:cs typeface="Calibri" panose="020F0502020204030204" pitchFamily="34" charset="0"/>
                </a:rPr>
                <a:t>Protección económica para el retiro</a:t>
              </a:r>
              <a:endParaRPr lang="es-ES_tradnl" sz="19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45592F0-9016-CE0D-FD52-60EC29DA2E6E}"/>
              </a:ext>
            </a:extLst>
          </p:cNvPr>
          <p:cNvGrpSpPr/>
          <p:nvPr/>
        </p:nvGrpSpPr>
        <p:grpSpPr>
          <a:xfrm>
            <a:off x="5798463" y="3596644"/>
            <a:ext cx="1926184" cy="2020301"/>
            <a:chOff x="5575288" y="3596644"/>
            <a:chExt cx="1926184" cy="2020301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2FE9F92-8B4F-1F78-3136-970C661806B6}"/>
                </a:ext>
              </a:extLst>
            </p:cNvPr>
            <p:cNvSpPr/>
            <p:nvPr/>
          </p:nvSpPr>
          <p:spPr>
            <a:xfrm rot="5400000">
              <a:off x="6096000" y="3596644"/>
              <a:ext cx="884759" cy="884759"/>
            </a:xfrm>
            <a:prstGeom prst="ellipse">
              <a:avLst/>
            </a:prstGeom>
            <a:solidFill>
              <a:srgbClr val="FF6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61AB22E-7311-F285-D82B-030339C7955E}"/>
                </a:ext>
              </a:extLst>
            </p:cNvPr>
            <p:cNvSpPr txBox="1"/>
            <p:nvPr/>
          </p:nvSpPr>
          <p:spPr>
            <a:xfrm>
              <a:off x="5575288" y="4601282"/>
              <a:ext cx="192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Raleway" charset="0"/>
                  <a:cs typeface="Calibri" panose="020F0502020204030204" pitchFamily="34" charset="0"/>
                </a:rPr>
                <a:t>Protección a víctimas de siniestros viales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181D5D4-B56A-0FDA-C0EE-CAFD2FE87036}"/>
              </a:ext>
            </a:extLst>
          </p:cNvPr>
          <p:cNvGrpSpPr/>
          <p:nvPr/>
        </p:nvGrpSpPr>
        <p:grpSpPr>
          <a:xfrm>
            <a:off x="8204704" y="3596644"/>
            <a:ext cx="1328941" cy="1712524"/>
            <a:chOff x="7871778" y="3596644"/>
            <a:chExt cx="1328941" cy="1712524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9EC0056-55EC-5CD9-29CB-65D84484D625}"/>
                </a:ext>
              </a:extLst>
            </p:cNvPr>
            <p:cNvSpPr/>
            <p:nvPr/>
          </p:nvSpPr>
          <p:spPr>
            <a:xfrm rot="5400000">
              <a:off x="8093868" y="3596644"/>
              <a:ext cx="884759" cy="884759"/>
            </a:xfrm>
            <a:prstGeom prst="ellipse">
              <a:avLst/>
            </a:prstGeom>
            <a:solidFill>
              <a:srgbClr val="FF6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FFCD44F0-EFF0-844C-78C8-889094CDB829}"/>
                </a:ext>
              </a:extLst>
            </p:cNvPr>
            <p:cNvSpPr txBox="1"/>
            <p:nvPr/>
          </p:nvSpPr>
          <p:spPr>
            <a:xfrm>
              <a:off x="7871778" y="4601282"/>
              <a:ext cx="1328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Raleway" charset="0"/>
                  <a:cs typeface="Calibri" panose="020F0502020204030204" pitchFamily="34" charset="0"/>
                </a:rPr>
                <a:t>Seguros inclusivos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92F2EEF-AA97-C2BD-C8C4-A32573C4C736}"/>
              </a:ext>
            </a:extLst>
          </p:cNvPr>
          <p:cNvGrpSpPr/>
          <p:nvPr/>
        </p:nvGrpSpPr>
        <p:grpSpPr>
          <a:xfrm>
            <a:off x="10013702" y="3596644"/>
            <a:ext cx="1691316" cy="1712524"/>
            <a:chOff x="9872645" y="3596644"/>
            <a:chExt cx="1691316" cy="1712524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626D9A5-8BD8-6426-D323-8DC60DDC3808}"/>
                </a:ext>
              </a:extLst>
            </p:cNvPr>
            <p:cNvSpPr/>
            <p:nvPr/>
          </p:nvSpPr>
          <p:spPr>
            <a:xfrm rot="5400000">
              <a:off x="10275923" y="3596644"/>
              <a:ext cx="884759" cy="884759"/>
            </a:xfrm>
            <a:prstGeom prst="ellipse">
              <a:avLst/>
            </a:prstGeom>
            <a:solidFill>
              <a:srgbClr val="FF6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8D4174F-E5E4-782A-6802-E67476823C5A}"/>
                </a:ext>
              </a:extLst>
            </p:cNvPr>
            <p:cNvSpPr txBox="1"/>
            <p:nvPr/>
          </p:nvSpPr>
          <p:spPr>
            <a:xfrm>
              <a:off x="9872645" y="4601282"/>
              <a:ext cx="1691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Raleway" charset="0"/>
                  <a:cs typeface="Calibri" panose="020F0502020204030204" pitchFamily="34" charset="0"/>
                </a:rPr>
                <a:t>Resiliencia ante desastres</a:t>
              </a:r>
            </a:p>
          </p:txBody>
        </p:sp>
      </p:grpSp>
      <p:pic>
        <p:nvPicPr>
          <p:cNvPr id="25" name="Gráfico 24">
            <a:extLst>
              <a:ext uri="{FF2B5EF4-FFF2-40B4-BE49-F238E27FC236}">
                <a16:creationId xmlns:a16="http://schemas.microsoft.com/office/drawing/2014/main" id="{DA05240A-7400-8A83-77AD-3DB103F45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045"/>
          <a:stretch>
            <a:fillRect/>
          </a:stretch>
        </p:blipFill>
        <p:spPr>
          <a:xfrm>
            <a:off x="1557449" y="3685079"/>
            <a:ext cx="717254" cy="707887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2ABEA9DA-B6DA-F209-3064-B0EBA734F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4007"/>
          <a:stretch>
            <a:fillRect/>
          </a:stretch>
        </p:blipFill>
        <p:spPr>
          <a:xfrm>
            <a:off x="3967358" y="3685079"/>
            <a:ext cx="775910" cy="82736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1DFC6C67-0A80-0567-15D8-12564AE00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2462"/>
          <a:stretch>
            <a:fillRect/>
          </a:stretch>
        </p:blipFill>
        <p:spPr>
          <a:xfrm>
            <a:off x="6376195" y="3685079"/>
            <a:ext cx="735595" cy="707251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06DF4B24-0E2B-86B1-8BC2-090BE8A7D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4441"/>
          <a:stretch>
            <a:fillRect/>
          </a:stretch>
        </p:blipFill>
        <p:spPr>
          <a:xfrm>
            <a:off x="8501375" y="3627640"/>
            <a:ext cx="735595" cy="775201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2BB3854F-1A67-4D55-3B25-7C45579D2A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5263"/>
          <a:stretch>
            <a:fillRect/>
          </a:stretch>
        </p:blipFill>
        <p:spPr>
          <a:xfrm>
            <a:off x="10515217" y="3656054"/>
            <a:ext cx="688283" cy="7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6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11C5F065-9013-DC0B-E27F-AD32F16D3EA9}"/>
              </a:ext>
            </a:extLst>
          </p:cNvPr>
          <p:cNvSpPr txBox="1">
            <a:spLocks/>
          </p:cNvSpPr>
          <p:nvPr/>
        </p:nvSpPr>
        <p:spPr>
          <a:xfrm>
            <a:off x="967673" y="1645359"/>
            <a:ext cx="4680092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RETOS DEL SEGURO EN MÉXICO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AA389DC-72A4-ED8D-64CC-EB8928CFC9FC}"/>
              </a:ext>
            </a:extLst>
          </p:cNvPr>
          <p:cNvSpPr txBox="1">
            <a:spLocks/>
          </p:cNvSpPr>
          <p:nvPr/>
        </p:nvSpPr>
        <p:spPr>
          <a:xfrm>
            <a:off x="967673" y="664272"/>
            <a:ext cx="5128327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NUEVOS RIESGOS, NUEVAS RESPUESTAS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855A56-6B1D-20F1-C39F-4E8F9FEFDD76}"/>
              </a:ext>
            </a:extLst>
          </p:cNvPr>
          <p:cNvSpPr txBox="1"/>
          <p:nvPr/>
        </p:nvSpPr>
        <p:spPr>
          <a:xfrm>
            <a:off x="2075934" y="3288847"/>
            <a:ext cx="357183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Raleway" charset="0"/>
                <a:cs typeface="Calibri"/>
              </a:rPr>
              <a:t>En los últimos 25 años, se han pagado más de </a:t>
            </a:r>
            <a:r>
              <a:rPr lang="es-ES_tradnl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Raleway" charset="0"/>
                <a:cs typeface="Calibri"/>
              </a:rPr>
              <a:t>129 mil millones de pesos por siniestros hidrometeorológicos. </a:t>
            </a:r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Raleway" charset="0"/>
                <a:cs typeface="Calibri"/>
              </a:rPr>
              <a:t>El riesgo climático ya es una realidad.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C7B203-66D6-2F78-6E33-FB523AE74FB3}"/>
              </a:ext>
            </a:extLst>
          </p:cNvPr>
          <p:cNvSpPr txBox="1"/>
          <p:nvPr/>
        </p:nvSpPr>
        <p:spPr>
          <a:xfrm>
            <a:off x="2034746" y="2757366"/>
            <a:ext cx="234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CAMBIO CLIMÁTICO</a:t>
            </a:r>
            <a:endParaRPr lang="es-ES_tradnl" sz="200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0FF6FEF-5453-CA11-FF34-3FBA7C899CDC}"/>
              </a:ext>
            </a:extLst>
          </p:cNvPr>
          <p:cNvSpPr/>
          <p:nvPr/>
        </p:nvSpPr>
        <p:spPr>
          <a:xfrm rot="5400000">
            <a:off x="1084258" y="2757366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FD50DB-8F69-74FC-4810-77A575F3158E}"/>
              </a:ext>
            </a:extLst>
          </p:cNvPr>
          <p:cNvSpPr txBox="1"/>
          <p:nvPr/>
        </p:nvSpPr>
        <p:spPr>
          <a:xfrm>
            <a:off x="7206734" y="3642125"/>
            <a:ext cx="3571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La transformación digital exige proteger </a:t>
            </a:r>
            <a:r>
              <a:rPr lang="es-ES_tradnl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datos sensibles </a:t>
            </a:r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y adaptarse a nuevas formas de fraude y riesgo.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32111B-58BE-F99F-3BBB-EB9D2D764CB7}"/>
              </a:ext>
            </a:extLst>
          </p:cNvPr>
          <p:cNvSpPr txBox="1"/>
          <p:nvPr/>
        </p:nvSpPr>
        <p:spPr>
          <a:xfrm>
            <a:off x="7165546" y="2757366"/>
            <a:ext cx="374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DIGITALIZACIÓN Y CIBERSEGURIDAD</a:t>
            </a:r>
            <a:endParaRPr lang="es-ES_tradnl" sz="200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4FCD5F9-A838-206E-3A69-1F7636717F40}"/>
              </a:ext>
            </a:extLst>
          </p:cNvPr>
          <p:cNvSpPr/>
          <p:nvPr/>
        </p:nvSpPr>
        <p:spPr>
          <a:xfrm rot="5400000">
            <a:off x="6215058" y="2757366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05200D6-B3C3-334B-5935-190E92A24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789"/>
          <a:stretch>
            <a:fillRect/>
          </a:stretch>
        </p:blipFill>
        <p:spPr>
          <a:xfrm>
            <a:off x="6267430" y="2785610"/>
            <a:ext cx="780014" cy="82827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A4D36384-37EA-FD3E-4B50-18CDDEF0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5447"/>
          <a:stretch>
            <a:fillRect/>
          </a:stretch>
        </p:blipFill>
        <p:spPr>
          <a:xfrm>
            <a:off x="1186781" y="2811512"/>
            <a:ext cx="679712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6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DBBA6-5457-7000-1153-CA79FD945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54A0F2D-3DD7-35A8-3484-4AAFD61796A2}"/>
              </a:ext>
            </a:extLst>
          </p:cNvPr>
          <p:cNvSpPr txBox="1"/>
          <p:nvPr/>
        </p:nvSpPr>
        <p:spPr>
          <a:xfrm>
            <a:off x="1159596" y="3263057"/>
            <a:ext cx="4505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La industria evoluciona: de pagar siniestros a evitar y mitigar los riesgos, en pro de la seguridad de las familias. </a:t>
            </a:r>
            <a:r>
              <a:rPr lang="es-ES_tradnl" b="1" spc="-40">
                <a:solidFill>
                  <a:srgbClr val="FF671F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AMIS impulsa una cultura de prevención</a:t>
            </a:r>
            <a:r>
              <a:rPr lang="es-ES_tradnl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 con base en datos, educación y colaboración global.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368D322-2741-71F3-5A07-F1A9EE3FCD20}"/>
              </a:ext>
            </a:extLst>
          </p:cNvPr>
          <p:cNvSpPr txBox="1">
            <a:spLocks/>
          </p:cNvSpPr>
          <p:nvPr/>
        </p:nvSpPr>
        <p:spPr>
          <a:xfrm>
            <a:off x="1159597" y="2921425"/>
            <a:ext cx="4505647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ENFOQUE EN LA PREVENCIÓN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FFB4898-5CBB-C3EE-336A-52CFBADF179A}"/>
              </a:ext>
            </a:extLst>
          </p:cNvPr>
          <p:cNvSpPr/>
          <p:nvPr/>
        </p:nvSpPr>
        <p:spPr>
          <a:xfrm>
            <a:off x="962890" y="2994183"/>
            <a:ext cx="74814" cy="163188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69A373A-A153-219D-2297-8350846CAC3A}"/>
              </a:ext>
            </a:extLst>
          </p:cNvPr>
          <p:cNvSpPr txBox="1">
            <a:spLocks/>
          </p:cNvSpPr>
          <p:nvPr/>
        </p:nvSpPr>
        <p:spPr>
          <a:xfrm>
            <a:off x="967673" y="1775984"/>
            <a:ext cx="3795520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RESPONDIENDO A LOS DESAFÍOS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0A065F0-F09C-96F0-146B-67D7B9B417C3}"/>
              </a:ext>
            </a:extLst>
          </p:cNvPr>
          <p:cNvSpPr txBox="1">
            <a:spLocks/>
          </p:cNvSpPr>
          <p:nvPr/>
        </p:nvSpPr>
        <p:spPr>
          <a:xfrm>
            <a:off x="967673" y="878022"/>
            <a:ext cx="6748971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SEGURO ANTE UN PLANETA EN TRANSFORMACIÓN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F141C6-96E5-1270-014E-3D5CAFE86A27}"/>
              </a:ext>
            </a:extLst>
          </p:cNvPr>
          <p:cNvSpPr txBox="1"/>
          <p:nvPr/>
        </p:nvSpPr>
        <p:spPr>
          <a:xfrm>
            <a:off x="6599698" y="3263057"/>
            <a:ext cx="450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Aún hay </a:t>
            </a:r>
            <a:r>
              <a:rPr lang="es-ES_tradnl" b="1" spc="-40">
                <a:solidFill>
                  <a:srgbClr val="FF671F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millones de personas sin acceso a seguros;</a:t>
            </a:r>
            <a:r>
              <a:rPr lang="es-ES_tradnl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 la ENIF revela brechas importantes en cobertura y conocimiento.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3B245D22-AC8A-A2F3-C236-DDAFF5DA5D51}"/>
              </a:ext>
            </a:extLst>
          </p:cNvPr>
          <p:cNvSpPr txBox="1">
            <a:spLocks/>
          </p:cNvSpPr>
          <p:nvPr/>
        </p:nvSpPr>
        <p:spPr>
          <a:xfrm>
            <a:off x="6599699" y="2921425"/>
            <a:ext cx="4505647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INCLUSIÓN FINANCIERA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A2229F-A519-53CC-C601-E0E89DBF609A}"/>
              </a:ext>
            </a:extLst>
          </p:cNvPr>
          <p:cNvSpPr/>
          <p:nvPr/>
        </p:nvSpPr>
        <p:spPr>
          <a:xfrm>
            <a:off x="6402992" y="2994183"/>
            <a:ext cx="74814" cy="1112414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304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6D9002D-989A-DEE0-B00B-D6A80B7E4BB0}"/>
              </a:ext>
            </a:extLst>
          </p:cNvPr>
          <p:cNvSpPr txBox="1">
            <a:spLocks/>
          </p:cNvSpPr>
          <p:nvPr/>
        </p:nvSpPr>
        <p:spPr>
          <a:xfrm>
            <a:off x="967673" y="467831"/>
            <a:ext cx="5469704" cy="122931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RESPUESTA DE LA AMIS A LOS NUEVOS DESAFÍOS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2E3A4B4-9E24-DF80-50AE-02117C493075}"/>
              </a:ext>
            </a:extLst>
          </p:cNvPr>
          <p:cNvSpPr/>
          <p:nvPr/>
        </p:nvSpPr>
        <p:spPr>
          <a:xfrm rot="5400000">
            <a:off x="967673" y="2224508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C6B591-C3DE-F1CA-4B8B-14998D202A38}"/>
              </a:ext>
            </a:extLst>
          </p:cNvPr>
          <p:cNvSpPr txBox="1"/>
          <p:nvPr/>
        </p:nvSpPr>
        <p:spPr>
          <a:xfrm>
            <a:off x="1008861" y="4056391"/>
            <a:ext cx="3127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AMIS promueve entornos urbanos preparados para enfrentar riesgos naturales y sociales.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ABAE17-675C-76A7-381C-D88A8A767994}"/>
              </a:ext>
            </a:extLst>
          </p:cNvPr>
          <p:cNvSpPr txBox="1"/>
          <p:nvPr/>
        </p:nvSpPr>
        <p:spPr>
          <a:xfrm>
            <a:off x="967673" y="3250785"/>
            <a:ext cx="31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IMPULSO A LAS CIUDADES RESILIENTES</a:t>
            </a:r>
            <a:endParaRPr lang="es-ES_tradnl" sz="200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1C21EA9-FFA0-A413-6C31-25D3B75C4CBA}"/>
              </a:ext>
            </a:extLst>
          </p:cNvPr>
          <p:cNvSpPr/>
          <p:nvPr/>
        </p:nvSpPr>
        <p:spPr>
          <a:xfrm rot="5400000">
            <a:off x="4511687" y="2224508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4FF622-B311-95BA-98CF-DDDD547954AB}"/>
              </a:ext>
            </a:extLst>
          </p:cNvPr>
          <p:cNvSpPr txBox="1"/>
          <p:nvPr/>
        </p:nvSpPr>
        <p:spPr>
          <a:xfrm>
            <a:off x="4552875" y="4056391"/>
            <a:ext cx="3459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AMIS impulsa campañas para reducir siniestros viales y salvar vidas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5B7F9-7202-F27D-B869-3BD4F19C2540}"/>
              </a:ext>
            </a:extLst>
          </p:cNvPr>
          <p:cNvSpPr txBox="1"/>
          <p:nvPr/>
        </p:nvSpPr>
        <p:spPr>
          <a:xfrm>
            <a:off x="4511687" y="3250785"/>
            <a:ext cx="31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PROMOCIÓN DE LA SEGURIDAD VIAL</a:t>
            </a:r>
            <a:endParaRPr lang="es-ES_tradnl" sz="200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2841166-802D-BC13-7A67-12F2BE178325}"/>
              </a:ext>
            </a:extLst>
          </p:cNvPr>
          <p:cNvSpPr txBox="1"/>
          <p:nvPr/>
        </p:nvSpPr>
        <p:spPr>
          <a:xfrm>
            <a:off x="8257772" y="4079243"/>
            <a:ext cx="3459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AMIS expone información clara para explicar cómo funcionan los seguros.</a:t>
            </a:r>
          </a:p>
          <a:p>
            <a:pPr algn="just"/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Destaca la educación financiera para empoderar a la mujer.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F06107F-05E5-207F-B2B9-4CB67536D9F3}"/>
              </a:ext>
            </a:extLst>
          </p:cNvPr>
          <p:cNvSpPr txBox="1"/>
          <p:nvPr/>
        </p:nvSpPr>
        <p:spPr>
          <a:xfrm>
            <a:off x="8216584" y="3250785"/>
            <a:ext cx="316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EDUCACIÓN FINANCIERA</a:t>
            </a:r>
            <a:endParaRPr lang="es-ES_tradnl" sz="200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68A7760-F49F-DAFC-8AB8-E4E5E239A86B}"/>
              </a:ext>
            </a:extLst>
          </p:cNvPr>
          <p:cNvSpPr/>
          <p:nvPr/>
        </p:nvSpPr>
        <p:spPr>
          <a:xfrm rot="5400000">
            <a:off x="8263880" y="2224508"/>
            <a:ext cx="884759" cy="884759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34A45B2-4FA7-8FD4-56F0-CCDFAFA8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997"/>
          <a:stretch>
            <a:fillRect/>
          </a:stretch>
        </p:blipFill>
        <p:spPr>
          <a:xfrm>
            <a:off x="8311593" y="2224508"/>
            <a:ext cx="789331" cy="88476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6EFBCA4-0F72-72B9-028E-73CC069C1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7392"/>
          <a:stretch>
            <a:fillRect/>
          </a:stretch>
        </p:blipFill>
        <p:spPr>
          <a:xfrm>
            <a:off x="4613725" y="2347669"/>
            <a:ext cx="680681" cy="707886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AE9307E3-AB74-EC20-A837-ACF42F607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1033"/>
          <a:stretch>
            <a:fillRect/>
          </a:stretch>
        </p:blipFill>
        <p:spPr>
          <a:xfrm>
            <a:off x="1119200" y="2297308"/>
            <a:ext cx="581704" cy="6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09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CB41108-4B68-DE51-D34F-E6DBE5BBD397}"/>
              </a:ext>
            </a:extLst>
          </p:cNvPr>
          <p:cNvSpPr txBox="1">
            <a:spLocks/>
          </p:cNvSpPr>
          <p:nvPr/>
        </p:nvSpPr>
        <p:spPr>
          <a:xfrm>
            <a:off x="967673" y="878022"/>
            <a:ext cx="8938601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CONCIENCIA DEL RIESGO Y PREVISIÓN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A13CB-77ED-7F52-F299-BAC772BF9EE6}"/>
              </a:ext>
            </a:extLst>
          </p:cNvPr>
          <p:cNvSpPr txBox="1">
            <a:spLocks/>
          </p:cNvSpPr>
          <p:nvPr/>
        </p:nvSpPr>
        <p:spPr>
          <a:xfrm>
            <a:off x="967673" y="1318783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MEJOR DEFENSA ANTE LO INESPERADO</a:t>
            </a:r>
            <a:endParaRPr lang="es-MX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B7BCA7F-BAD0-2491-372C-52111B943B9C}"/>
              </a:ext>
            </a:extLst>
          </p:cNvPr>
          <p:cNvSpPr txBox="1"/>
          <p:nvPr/>
        </p:nvSpPr>
        <p:spPr>
          <a:xfrm>
            <a:off x="8433548" y="4732799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Protege tu estabilidad financiera y emocional.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A04DB72-994A-DA8C-318D-50FAB70FC150}"/>
              </a:ext>
            </a:extLst>
          </p:cNvPr>
          <p:cNvSpPr txBox="1">
            <a:spLocks/>
          </p:cNvSpPr>
          <p:nvPr/>
        </p:nvSpPr>
        <p:spPr>
          <a:xfrm>
            <a:off x="8433548" y="4113526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SEGURO ES UNA INVERSIÓN, NO UN GASTO</a:t>
            </a:r>
            <a:endParaRPr lang="es-MX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6E6BA2-E549-B591-9942-86F4AF678C7C}"/>
              </a:ext>
            </a:extLst>
          </p:cNvPr>
          <p:cNvSpPr txBox="1"/>
          <p:nvPr/>
        </p:nvSpPr>
        <p:spPr>
          <a:xfrm>
            <a:off x="4685652" y="4783341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La previsión te da tranquilidad frente a lo incierto.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0078D2C9-88C2-162F-F8E1-AD1DD3FC820D}"/>
              </a:ext>
            </a:extLst>
          </p:cNvPr>
          <p:cNvSpPr txBox="1">
            <a:spLocks/>
          </p:cNvSpPr>
          <p:nvPr/>
        </p:nvSpPr>
        <p:spPr>
          <a:xfrm>
            <a:off x="4685652" y="4153815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PLANIFICA PARA LO QUE NO PUEDES CONTROLAR</a:t>
            </a:r>
            <a:endParaRPr lang="es-MX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C1E5AB-C984-8C11-CD05-BA68D199573D}"/>
              </a:ext>
            </a:extLst>
          </p:cNvPr>
          <p:cNvSpPr txBox="1"/>
          <p:nvPr/>
        </p:nvSpPr>
        <p:spPr>
          <a:xfrm>
            <a:off x="8518743" y="2834739"/>
            <a:ext cx="3449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No podemos evitar los riesgos, pero sí prepararnos para enfrentarlos.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41280CE-70C2-BFA0-4013-9209CAE3D16E}"/>
              </a:ext>
            </a:extLst>
          </p:cNvPr>
          <p:cNvSpPr txBox="1">
            <a:spLocks/>
          </p:cNvSpPr>
          <p:nvPr/>
        </p:nvSpPr>
        <p:spPr>
          <a:xfrm>
            <a:off x="8518743" y="2215466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PROTECCIÓN ES TAREA DE TODOS</a:t>
            </a:r>
            <a:endParaRPr lang="es-MX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069BA5-F3C5-0785-EE5C-113480284004}"/>
              </a:ext>
            </a:extLst>
          </p:cNvPr>
          <p:cNvSpPr txBox="1"/>
          <p:nvPr/>
        </p:nvSpPr>
        <p:spPr>
          <a:xfrm>
            <a:off x="4696962" y="2839696"/>
            <a:ext cx="3449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Mantenimiento, coberturas adecuadas y preparación hacen la diferencia.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28509F8-B030-9D04-976A-7CEF932707F3}"/>
              </a:ext>
            </a:extLst>
          </p:cNvPr>
          <p:cNvSpPr txBox="1">
            <a:spLocks/>
          </p:cNvSpPr>
          <p:nvPr/>
        </p:nvSpPr>
        <p:spPr>
          <a:xfrm>
            <a:off x="4696962" y="2220423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PREVENCIÓN COMIENZA EN CASA</a:t>
            </a:r>
            <a:endParaRPr lang="es-MX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D4E2AD-67C4-01A9-8093-A8F435BB83D2}"/>
              </a:ext>
            </a:extLst>
          </p:cNvPr>
          <p:cNvSpPr txBox="1"/>
          <p:nvPr/>
        </p:nvSpPr>
        <p:spPr>
          <a:xfrm>
            <a:off x="937756" y="4732799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AMIS promueve una cultura que anticipa, no solo reacciona.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7880898B-A203-4F41-D8B5-95C625339036}"/>
              </a:ext>
            </a:extLst>
          </p:cNvPr>
          <p:cNvSpPr txBox="1">
            <a:spLocks/>
          </p:cNvSpPr>
          <p:nvPr/>
        </p:nvSpPr>
        <p:spPr>
          <a:xfrm>
            <a:off x="937756" y="4113526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 DE LA PREVENCIÓN TU PRIORIDAD</a:t>
            </a:r>
            <a:endParaRPr lang="es-MX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B6774B-2717-449F-99F8-F89985510823}"/>
              </a:ext>
            </a:extLst>
          </p:cNvPr>
          <p:cNvSpPr txBox="1"/>
          <p:nvPr/>
        </p:nvSpPr>
        <p:spPr>
          <a:xfrm>
            <a:off x="1001893" y="444892"/>
            <a:ext cx="238148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CIUDADES RESILIENTES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FD07AD-A28E-B64A-8617-52B669F56A62}"/>
              </a:ext>
            </a:extLst>
          </p:cNvPr>
          <p:cNvSpPr txBox="1"/>
          <p:nvPr/>
        </p:nvSpPr>
        <p:spPr>
          <a:xfrm>
            <a:off x="1013831" y="2818356"/>
            <a:ext cx="3449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Desde desastres naturales hasta accidentes viales, todos enfrentamos amenazas. 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1AF35B54-FEE3-479B-11E0-3CB1FB4C215B}"/>
              </a:ext>
            </a:extLst>
          </p:cNvPr>
          <p:cNvSpPr txBox="1">
            <a:spLocks/>
          </p:cNvSpPr>
          <p:nvPr/>
        </p:nvSpPr>
        <p:spPr>
          <a:xfrm>
            <a:off x="1013831" y="2199083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IDENTIFICAR LOS RIESGOS DE TU ENTORNO</a:t>
            </a:r>
            <a:endParaRPr lang="es-MX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25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4B64393-3EC3-E90E-08FE-4157CA194089}"/>
              </a:ext>
            </a:extLst>
          </p:cNvPr>
          <p:cNvSpPr txBox="1">
            <a:spLocks/>
          </p:cNvSpPr>
          <p:nvPr/>
        </p:nvSpPr>
        <p:spPr>
          <a:xfrm>
            <a:off x="967673" y="878022"/>
            <a:ext cx="6174532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PROMOCIÓN DE LA SEGURIDAD VIAL</a:t>
            </a:r>
          </a:p>
        </p:txBody>
      </p:sp>
      <p:sp>
        <p:nvSpPr>
          <p:cNvPr id="3" name="Recortar rectángulo de esquina sencilla 16">
            <a:extLst>
              <a:ext uri="{FF2B5EF4-FFF2-40B4-BE49-F238E27FC236}">
                <a16:creationId xmlns:a16="http://schemas.microsoft.com/office/drawing/2014/main" id="{C370C26E-DDF9-6939-4E6E-A8C9CFBD357E}"/>
              </a:ext>
            </a:extLst>
          </p:cNvPr>
          <p:cNvSpPr/>
          <p:nvPr/>
        </p:nvSpPr>
        <p:spPr>
          <a:xfrm rot="10800000">
            <a:off x="1498570" y="2130527"/>
            <a:ext cx="4106488" cy="1542034"/>
          </a:xfrm>
          <a:prstGeom prst="snip1Rect">
            <a:avLst>
              <a:gd name="adj" fmla="val 20567"/>
            </a:avLst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81BE6-66CB-4DE6-94AC-92836C0BF09D}"/>
              </a:ext>
            </a:extLst>
          </p:cNvPr>
          <p:cNvSpPr txBox="1"/>
          <p:nvPr/>
        </p:nvSpPr>
        <p:spPr>
          <a:xfrm>
            <a:off x="1776036" y="2703250"/>
            <a:ext cx="3557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pc="-6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Analizar causas y patrones de siniestros para actuar con base en evidencia. Inteligencia para salvar vidas: OASIS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9B15AB9-F55A-8EFB-083D-03451EACF638}"/>
              </a:ext>
            </a:extLst>
          </p:cNvPr>
          <p:cNvSpPr txBox="1">
            <a:spLocks/>
          </p:cNvSpPr>
          <p:nvPr/>
        </p:nvSpPr>
        <p:spPr>
          <a:xfrm>
            <a:off x="1883261" y="2382884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IDENTIFICACIÓN DEL RIESGO</a:t>
            </a:r>
            <a:endParaRPr lang="es-MX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ortar rectángulo de esquina sencilla 16">
            <a:extLst>
              <a:ext uri="{FF2B5EF4-FFF2-40B4-BE49-F238E27FC236}">
                <a16:creationId xmlns:a16="http://schemas.microsoft.com/office/drawing/2014/main" id="{92FD1B48-6658-FE74-D688-2FB9B9F6BFBD}"/>
              </a:ext>
            </a:extLst>
          </p:cNvPr>
          <p:cNvSpPr/>
          <p:nvPr/>
        </p:nvSpPr>
        <p:spPr>
          <a:xfrm flipH="1">
            <a:off x="5863843" y="2130526"/>
            <a:ext cx="4106488" cy="1824709"/>
          </a:xfrm>
          <a:prstGeom prst="snip1Rect">
            <a:avLst>
              <a:gd name="adj" fmla="val 205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49CC2C-02C6-88BD-DE77-A0D48E707171}"/>
              </a:ext>
            </a:extLst>
          </p:cNvPr>
          <p:cNvSpPr txBox="1"/>
          <p:nvPr/>
        </p:nvSpPr>
        <p:spPr>
          <a:xfrm>
            <a:off x="6141309" y="3054370"/>
            <a:ext cx="355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Campañas, educación y cultura vial para evitar accidentes.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06D6891-B98E-D169-E899-01135D46A3E2}"/>
              </a:ext>
            </a:extLst>
          </p:cNvPr>
          <p:cNvSpPr txBox="1">
            <a:spLocks/>
          </p:cNvSpPr>
          <p:nvPr/>
        </p:nvSpPr>
        <p:spPr>
          <a:xfrm>
            <a:off x="6248534" y="2382884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PREVENCIÓN Y REDUCCIÓN DE SINIESTROS</a:t>
            </a:r>
            <a:endParaRPr lang="es-MX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ortar rectángulo de esquina sencilla 16">
            <a:extLst>
              <a:ext uri="{FF2B5EF4-FFF2-40B4-BE49-F238E27FC236}">
                <a16:creationId xmlns:a16="http://schemas.microsoft.com/office/drawing/2014/main" id="{FBC5A97E-06D2-4136-A94C-836B658F42C9}"/>
              </a:ext>
            </a:extLst>
          </p:cNvPr>
          <p:cNvSpPr/>
          <p:nvPr/>
        </p:nvSpPr>
        <p:spPr>
          <a:xfrm>
            <a:off x="5863843" y="4155269"/>
            <a:ext cx="4106488" cy="1824709"/>
          </a:xfrm>
          <a:prstGeom prst="snip1Rect">
            <a:avLst>
              <a:gd name="adj" fmla="val 20567"/>
            </a:avLst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CB9AAF-0289-4F2D-B825-A69E22E5C35E}"/>
              </a:ext>
            </a:extLst>
          </p:cNvPr>
          <p:cNvSpPr txBox="1"/>
          <p:nvPr/>
        </p:nvSpPr>
        <p:spPr>
          <a:xfrm>
            <a:off x="6141309" y="4788448"/>
            <a:ext cx="3557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Promoción del seguro de protección a víctimas como herramienta de justicia social.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434C3FA0-D70C-78D6-7FD7-549EC19014D2}"/>
              </a:ext>
            </a:extLst>
          </p:cNvPr>
          <p:cNvSpPr txBox="1">
            <a:spLocks/>
          </p:cNvSpPr>
          <p:nvPr/>
        </p:nvSpPr>
        <p:spPr>
          <a:xfrm>
            <a:off x="6248534" y="4407627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TRANSFERENCIA DEL RIESGO</a:t>
            </a:r>
            <a:endParaRPr lang="es-MX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ortar rectángulo de esquina sencilla 16">
            <a:extLst>
              <a:ext uri="{FF2B5EF4-FFF2-40B4-BE49-F238E27FC236}">
                <a16:creationId xmlns:a16="http://schemas.microsoft.com/office/drawing/2014/main" id="{6A79A7EB-8061-B0AD-5443-C10841789608}"/>
              </a:ext>
            </a:extLst>
          </p:cNvPr>
          <p:cNvSpPr/>
          <p:nvPr/>
        </p:nvSpPr>
        <p:spPr>
          <a:xfrm rot="10800000" flipH="1">
            <a:off x="1498570" y="3933201"/>
            <a:ext cx="4106488" cy="1542034"/>
          </a:xfrm>
          <a:prstGeom prst="snip1Rect">
            <a:avLst>
              <a:gd name="adj" fmla="val 2056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3E552B-B1C4-7F75-A2D7-32DBFE3FED46}"/>
              </a:ext>
            </a:extLst>
          </p:cNvPr>
          <p:cNvSpPr txBox="1"/>
          <p:nvPr/>
        </p:nvSpPr>
        <p:spPr>
          <a:xfrm>
            <a:off x="1776036" y="4527190"/>
            <a:ext cx="355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pc="-6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Protocolos y coordinación para actuar rápido y reducir impactos.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636C281-4400-383D-F871-2F7E7BE950CD}"/>
              </a:ext>
            </a:extLst>
          </p:cNvPr>
          <p:cNvSpPr txBox="1">
            <a:spLocks/>
          </p:cNvSpPr>
          <p:nvPr/>
        </p:nvSpPr>
        <p:spPr>
          <a:xfrm>
            <a:off x="1883261" y="4185558"/>
            <a:ext cx="355717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RESPUESTA ANTE SINIESTROS</a:t>
            </a:r>
            <a:endParaRPr lang="es-MX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42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74A0910C-70C1-A76A-37FF-614562DB6D3A}"/>
              </a:ext>
            </a:extLst>
          </p:cNvPr>
          <p:cNvSpPr txBox="1">
            <a:spLocks/>
          </p:cNvSpPr>
          <p:nvPr/>
        </p:nvSpPr>
        <p:spPr>
          <a:xfrm>
            <a:off x="967673" y="1571041"/>
            <a:ext cx="3795520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QUE PREVIENEN</a:t>
            </a:r>
            <a:endParaRPr lang="es-MX" sz="20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CC990C8-E173-7DA3-8FC8-82C9665DED2D}"/>
              </a:ext>
            </a:extLst>
          </p:cNvPr>
          <p:cNvSpPr txBox="1">
            <a:spLocks/>
          </p:cNvSpPr>
          <p:nvPr/>
        </p:nvSpPr>
        <p:spPr>
          <a:xfrm>
            <a:off x="967673" y="878022"/>
            <a:ext cx="8000481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INTELIGENCIA PARA SALVAR VIDAS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CA9F437-D516-7763-F389-E0A13DFF367B}"/>
              </a:ext>
            </a:extLst>
          </p:cNvPr>
          <p:cNvSpPr/>
          <p:nvPr/>
        </p:nvSpPr>
        <p:spPr>
          <a:xfrm>
            <a:off x="1661089" y="2215193"/>
            <a:ext cx="1404596" cy="1404596"/>
          </a:xfrm>
          <a:prstGeom prst="ellipse">
            <a:avLst/>
          </a:prstGeom>
          <a:solidFill>
            <a:srgbClr val="FF671F"/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F1DB4BF-821F-552B-D4B7-1BA810197A45}"/>
              </a:ext>
            </a:extLst>
          </p:cNvPr>
          <p:cNvSpPr/>
          <p:nvPr/>
        </p:nvSpPr>
        <p:spPr>
          <a:xfrm>
            <a:off x="5309475" y="2215193"/>
            <a:ext cx="1404596" cy="1404596"/>
          </a:xfrm>
          <a:prstGeom prst="ellipse">
            <a:avLst/>
          </a:prstGeom>
          <a:solidFill>
            <a:srgbClr val="FF671F"/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8B1675E-5083-0764-8529-8A2ABFDBD5C7}"/>
              </a:ext>
            </a:extLst>
          </p:cNvPr>
          <p:cNvSpPr/>
          <p:nvPr/>
        </p:nvSpPr>
        <p:spPr>
          <a:xfrm>
            <a:off x="9095365" y="2215193"/>
            <a:ext cx="1404596" cy="1404596"/>
          </a:xfrm>
          <a:prstGeom prst="ellipse">
            <a:avLst/>
          </a:prstGeom>
          <a:solidFill>
            <a:srgbClr val="FF671F"/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1A9018-2FB2-96E5-AD15-0F814BCC9DE0}"/>
              </a:ext>
            </a:extLst>
          </p:cNvPr>
          <p:cNvSpPr txBox="1"/>
          <p:nvPr/>
        </p:nvSpPr>
        <p:spPr>
          <a:xfrm>
            <a:off x="897774" y="4569507"/>
            <a:ext cx="327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Plataforma que integra datos en tiempo real para detectar zonas y causas de riesgo.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ACE5E8-1A50-783C-D4AA-386118323906}"/>
              </a:ext>
            </a:extLst>
          </p:cNvPr>
          <p:cNvSpPr txBox="1"/>
          <p:nvPr/>
        </p:nvSpPr>
        <p:spPr>
          <a:xfrm>
            <a:off x="4576156" y="4569507"/>
            <a:ext cx="32752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900" spc="-6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Información útil para autoridades, aseguradoras y ciudadanía.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FF6591-91AC-AFDA-BA59-2B707A4EDC8D}"/>
              </a:ext>
            </a:extLst>
          </p:cNvPr>
          <p:cNvSpPr txBox="1"/>
          <p:nvPr/>
        </p:nvSpPr>
        <p:spPr>
          <a:xfrm>
            <a:off x="8254538" y="4569507"/>
            <a:ext cx="3275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La inteligencia de datos permite diseñar acciones más efectivas y focalizadas.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EFC401-C9F2-D276-0377-D186D5F60A50}"/>
              </a:ext>
            </a:extLst>
          </p:cNvPr>
          <p:cNvSpPr txBox="1"/>
          <p:nvPr/>
        </p:nvSpPr>
        <p:spPr>
          <a:xfrm>
            <a:off x="897774" y="3861621"/>
            <a:ext cx="31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OASIS: OBSERVATORIO ANALÍTICO DE SINIESTROS</a:t>
            </a:r>
            <a:endParaRPr lang="es-ES_tradnl" sz="200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79E12EA-732A-7738-67BA-D1C20AD0741B}"/>
              </a:ext>
            </a:extLst>
          </p:cNvPr>
          <p:cNvSpPr txBox="1"/>
          <p:nvPr/>
        </p:nvSpPr>
        <p:spPr>
          <a:xfrm>
            <a:off x="4576156" y="3861621"/>
            <a:ext cx="31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GEORREFERENCIACIÓN Y ANÁLISIS PREDICTIVO</a:t>
            </a:r>
            <a:endParaRPr lang="es-ES_tradnl" sz="200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FF4364-08E9-6669-24B5-BACA2E9DA2D6}"/>
              </a:ext>
            </a:extLst>
          </p:cNvPr>
          <p:cNvSpPr txBox="1"/>
          <p:nvPr/>
        </p:nvSpPr>
        <p:spPr>
          <a:xfrm>
            <a:off x="8254538" y="3861621"/>
            <a:ext cx="316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rgbClr val="FF671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ESTRATEGIAS BASADAS EN EVIDENCIA</a:t>
            </a:r>
            <a:endParaRPr lang="es-ES_tradnl" sz="2000">
              <a:solidFill>
                <a:srgbClr val="FF671F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E2DCDB1F-9F34-A7B2-0351-218B462F3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818"/>
          <a:stretch>
            <a:fillRect/>
          </a:stretch>
        </p:blipFill>
        <p:spPr>
          <a:xfrm>
            <a:off x="9221323" y="2283861"/>
            <a:ext cx="1152680" cy="112419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72410A9-9463-4CF6-2816-2D4DD849B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1141"/>
          <a:stretch>
            <a:fillRect/>
          </a:stretch>
        </p:blipFill>
        <p:spPr>
          <a:xfrm>
            <a:off x="5600503" y="2536827"/>
            <a:ext cx="784365" cy="87122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C7A8065-59A5-7666-8D0A-A920C1383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876"/>
          <a:stretch>
            <a:fillRect/>
          </a:stretch>
        </p:blipFill>
        <p:spPr>
          <a:xfrm>
            <a:off x="1853536" y="2303517"/>
            <a:ext cx="1011897" cy="9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42A3D46A-D766-F513-D53B-C433800E7FEC}"/>
              </a:ext>
            </a:extLst>
          </p:cNvPr>
          <p:cNvSpPr txBox="1">
            <a:spLocks/>
          </p:cNvSpPr>
          <p:nvPr/>
        </p:nvSpPr>
        <p:spPr>
          <a:xfrm>
            <a:off x="967673" y="878022"/>
            <a:ext cx="5235007" cy="851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CIMIENTOS DEL SEGURO EN MÉXICO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1C8713-BC0E-7597-0501-0DC1FB78392A}"/>
              </a:ext>
            </a:extLst>
          </p:cNvPr>
          <p:cNvSpPr txBox="1"/>
          <p:nvPr/>
        </p:nvSpPr>
        <p:spPr>
          <a:xfrm>
            <a:off x="967671" y="4153849"/>
            <a:ext cx="5128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Se establecieron en el país 48 instituciones de seguros, 3 reaseguradoras.  Operaban todos los ramos. A finales de 1954, se contaba con 68 aseguradoras (México tenía 30 millones de habitantes).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60F110E0-A63C-3464-380C-2E30EAA67755}"/>
              </a:ext>
            </a:extLst>
          </p:cNvPr>
          <p:cNvSpPr txBox="1">
            <a:spLocks/>
          </p:cNvSpPr>
          <p:nvPr/>
        </p:nvSpPr>
        <p:spPr>
          <a:xfrm>
            <a:off x="967671" y="3534575"/>
            <a:ext cx="5128327" cy="417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INDUSTRIA COMPLETAMENTE LOCAL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 descr="Imagen en blanco y negr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B11EE668-720F-BD73-FBBE-BF70EA97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81" b="18042"/>
          <a:stretch>
            <a:fillRect/>
          </a:stretch>
        </p:blipFill>
        <p:spPr>
          <a:xfrm>
            <a:off x="6905072" y="3967396"/>
            <a:ext cx="4706825" cy="2201176"/>
          </a:xfrm>
          <a:prstGeom prst="rect">
            <a:avLst/>
          </a:prstGeom>
        </p:spPr>
      </p:pic>
      <p:sp>
        <p:nvSpPr>
          <p:cNvPr id="15" name="Recortar rectángulo de esquina sencilla 16">
            <a:extLst>
              <a:ext uri="{FF2B5EF4-FFF2-40B4-BE49-F238E27FC236}">
                <a16:creationId xmlns:a16="http://schemas.microsoft.com/office/drawing/2014/main" id="{81D63109-CBA4-62A3-FC30-9CE078ADABE2}"/>
              </a:ext>
            </a:extLst>
          </p:cNvPr>
          <p:cNvSpPr/>
          <p:nvPr/>
        </p:nvSpPr>
        <p:spPr>
          <a:xfrm rot="10800000">
            <a:off x="967669" y="2551449"/>
            <a:ext cx="5128330" cy="533702"/>
          </a:xfrm>
          <a:prstGeom prst="snip1Rect">
            <a:avLst>
              <a:gd name="adj" fmla="val 30999"/>
            </a:avLst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4310A4-835D-1B01-2E2C-698A643F4722}"/>
              </a:ext>
            </a:extLst>
          </p:cNvPr>
          <p:cNvSpPr txBox="1"/>
          <p:nvPr/>
        </p:nvSpPr>
        <p:spPr>
          <a:xfrm>
            <a:off x="1146916" y="2588699"/>
            <a:ext cx="47068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Nacionalización del seguro 1935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70ABCB-311F-4846-3B85-C107E8B74671}"/>
              </a:ext>
            </a:extLst>
          </p:cNvPr>
          <p:cNvSpPr txBox="1">
            <a:spLocks/>
          </p:cNvSpPr>
          <p:nvPr/>
        </p:nvSpPr>
        <p:spPr>
          <a:xfrm>
            <a:off x="967672" y="1775984"/>
            <a:ext cx="5128325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DESAFÍOS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ACTIVIDAD ASEGURADORA</a:t>
            </a:r>
          </a:p>
          <a:p>
            <a:pPr marL="0" indent="0">
              <a:buNone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EA2EED7-1CBB-8A57-7326-67B5B88C7B73}"/>
              </a:ext>
            </a:extLst>
          </p:cNvPr>
          <p:cNvSpPr txBox="1">
            <a:spLocks/>
          </p:cNvSpPr>
          <p:nvPr/>
        </p:nvSpPr>
        <p:spPr>
          <a:xfrm>
            <a:off x="6767221" y="2019237"/>
            <a:ext cx="4844674" cy="871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82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AMIS NACE EN 1940 PARA INSTITUCIONALIZAR Y UNIR A LA INDUSTRIA, como </a:t>
            </a:r>
            <a:r>
              <a:rPr lang="es-ES_tradnl" sz="182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Asociación de Compañías de seguros de Daños.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072F3B-217C-45DB-5CFF-0BBB079E49A7}"/>
              </a:ext>
            </a:extLst>
          </p:cNvPr>
          <p:cNvSpPr txBox="1"/>
          <p:nvPr/>
        </p:nvSpPr>
        <p:spPr>
          <a:xfrm>
            <a:off x="6883806" y="2977194"/>
            <a:ext cx="484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Y en 1946, se integra la sección de Vida, lo que le da el nombre actual de </a:t>
            </a:r>
            <a:r>
              <a:rPr lang="es-ES_tradnl" b="1" dirty="0">
                <a:solidFill>
                  <a:schemeClr val="accent2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Asociación Mexicana de Instituciones de Seguros</a:t>
            </a:r>
            <a:r>
              <a:rPr lang="es-ES_tradnl" dirty="0">
                <a:solidFill>
                  <a:schemeClr val="accent2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265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C6ED4E4A-5C51-CEE8-29F8-E4C1DA52E451}"/>
              </a:ext>
            </a:extLst>
          </p:cNvPr>
          <p:cNvSpPr txBox="1">
            <a:spLocks/>
          </p:cNvSpPr>
          <p:nvPr/>
        </p:nvSpPr>
        <p:spPr>
          <a:xfrm>
            <a:off x="959361" y="1293845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UNA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 CONCIENCIA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8AE42DA-BFFC-2B53-7B69-F68387199E91}"/>
              </a:ext>
            </a:extLst>
          </p:cNvPr>
          <p:cNvSpPr txBox="1">
            <a:spLocks/>
          </p:cNvSpPr>
          <p:nvPr/>
        </p:nvSpPr>
        <p:spPr>
          <a:xfrm>
            <a:off x="901171" y="878022"/>
            <a:ext cx="6596909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EDUCACIÓN FINANCIERA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56476F-9A00-CDA1-273E-FF2F8D566EC9}"/>
              </a:ext>
            </a:extLst>
          </p:cNvPr>
          <p:cNvSpPr txBox="1"/>
          <p:nvPr/>
        </p:nvSpPr>
        <p:spPr>
          <a:xfrm>
            <a:off x="1159596" y="2790206"/>
            <a:ext cx="45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Aclaramos ideas erróneas como “si me muevo, pierdo el seguro” o “el seguro nunca paga”.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51FDAB5-8479-AFD3-4F09-7B91623F66CD}"/>
              </a:ext>
            </a:extLst>
          </p:cNvPr>
          <p:cNvSpPr txBox="1">
            <a:spLocks/>
          </p:cNvSpPr>
          <p:nvPr/>
        </p:nvSpPr>
        <p:spPr>
          <a:xfrm>
            <a:off x="1159597" y="2448574"/>
            <a:ext cx="4505647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ROMPIENDO MITOS SOBRE LAS PÓLIZAS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19B213F-0FE7-0ECF-D99B-3AE39C436547}"/>
              </a:ext>
            </a:extLst>
          </p:cNvPr>
          <p:cNvSpPr/>
          <p:nvPr/>
        </p:nvSpPr>
        <p:spPr>
          <a:xfrm>
            <a:off x="962890" y="2504145"/>
            <a:ext cx="74814" cy="850947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5C2E08-729C-EE98-F7C5-DF982B9186D5}"/>
              </a:ext>
            </a:extLst>
          </p:cNvPr>
          <p:cNvSpPr txBox="1"/>
          <p:nvPr/>
        </p:nvSpPr>
        <p:spPr>
          <a:xfrm>
            <a:off x="7137315" y="3124431"/>
            <a:ext cx="45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Promovemos que las personas comprendan sus derechos, coberturas y responsabilidades.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EEFF81A-0DAA-DD35-9505-28948151BA95}"/>
              </a:ext>
            </a:extLst>
          </p:cNvPr>
          <p:cNvSpPr txBox="1">
            <a:spLocks/>
          </p:cNvSpPr>
          <p:nvPr/>
        </p:nvSpPr>
        <p:spPr>
          <a:xfrm>
            <a:off x="7137316" y="2539823"/>
            <a:ext cx="4505647" cy="646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FORMACIÓN PARA TOMAR MEJORES DECISIONES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F091875-2225-370A-2215-6AC7DBE710F5}"/>
              </a:ext>
            </a:extLst>
          </p:cNvPr>
          <p:cNvSpPr/>
          <p:nvPr/>
        </p:nvSpPr>
        <p:spPr>
          <a:xfrm>
            <a:off x="6940608" y="2612582"/>
            <a:ext cx="74815" cy="104565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4A5283-D455-2C18-0FCF-2EBEADC41A2E}"/>
              </a:ext>
            </a:extLst>
          </p:cNvPr>
          <p:cNvSpPr txBox="1"/>
          <p:nvPr/>
        </p:nvSpPr>
        <p:spPr>
          <a:xfrm>
            <a:off x="1159596" y="4534322"/>
            <a:ext cx="45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Enseñamos que asegurar no es un gasto, sino una inversión en estabilidad.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DD774FF-023E-DC7B-331C-5759C5C6DA4A}"/>
              </a:ext>
            </a:extLst>
          </p:cNvPr>
          <p:cNvSpPr txBox="1">
            <a:spLocks/>
          </p:cNvSpPr>
          <p:nvPr/>
        </p:nvSpPr>
        <p:spPr>
          <a:xfrm>
            <a:off x="1159597" y="3982228"/>
            <a:ext cx="4505647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SEGURO COMO HERRAMIENTA DE PREVISIÓN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EE8892-4CCE-FDE9-035E-58B59323028D}"/>
              </a:ext>
            </a:extLst>
          </p:cNvPr>
          <p:cNvSpPr/>
          <p:nvPr/>
        </p:nvSpPr>
        <p:spPr>
          <a:xfrm>
            <a:off x="962890" y="4037799"/>
            <a:ext cx="74814" cy="1052087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D8035A-C230-9FF2-55FA-840A5B960F3C}"/>
              </a:ext>
            </a:extLst>
          </p:cNvPr>
          <p:cNvSpPr txBox="1"/>
          <p:nvPr/>
        </p:nvSpPr>
        <p:spPr>
          <a:xfrm>
            <a:off x="7137315" y="4613261"/>
            <a:ext cx="45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Plataforma digital de AMIS y Condusef para promover la educación financiera en mujeres.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E79468BE-17E8-3A6B-406D-B1C98A0D04F9}"/>
              </a:ext>
            </a:extLst>
          </p:cNvPr>
          <p:cNvSpPr txBox="1">
            <a:spLocks/>
          </p:cNvSpPr>
          <p:nvPr/>
        </p:nvSpPr>
        <p:spPr>
          <a:xfrm>
            <a:off x="7137316" y="4028653"/>
            <a:ext cx="4505647" cy="646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MINERVA: EDUCACIÓN PARA TODOS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DFE5E0-B0BB-BE08-F351-F32C65AB4050}"/>
              </a:ext>
            </a:extLst>
          </p:cNvPr>
          <p:cNvSpPr/>
          <p:nvPr/>
        </p:nvSpPr>
        <p:spPr>
          <a:xfrm>
            <a:off x="6940608" y="4101412"/>
            <a:ext cx="74815" cy="1045658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356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8C47F-E48E-F0A1-9B7A-19953D609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35EF0E-275C-4963-A898-9A8A2E4B9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89" y="751378"/>
            <a:ext cx="3745857" cy="13018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BA14D1-82D3-9F87-B5A8-F858840CE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3" y="319684"/>
            <a:ext cx="3779079" cy="1313411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0330125C-7638-6B14-1251-43CCC1C9CCEB}"/>
              </a:ext>
            </a:extLst>
          </p:cNvPr>
          <p:cNvSpPr txBox="1">
            <a:spLocks/>
          </p:cNvSpPr>
          <p:nvPr/>
        </p:nvSpPr>
        <p:spPr>
          <a:xfrm>
            <a:off x="1625179" y="3429000"/>
            <a:ext cx="3053147" cy="13637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55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6069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CF32D5-799F-EFB5-21B2-2F70E5642245}"/>
              </a:ext>
            </a:extLst>
          </p:cNvPr>
          <p:cNvSpPr txBox="1"/>
          <p:nvPr/>
        </p:nvSpPr>
        <p:spPr>
          <a:xfrm>
            <a:off x="6096000" y="2452420"/>
            <a:ext cx="558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Colaborando y coadyuvando a una regulación moderna y apoyando una supervisión efectiva.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D09B215-387D-EFC3-D61F-7822702683B4}"/>
              </a:ext>
            </a:extLst>
          </p:cNvPr>
          <p:cNvSpPr txBox="1">
            <a:spLocks/>
          </p:cNvSpPr>
          <p:nvPr/>
        </p:nvSpPr>
        <p:spPr>
          <a:xfrm>
            <a:off x="6095999" y="1833147"/>
            <a:ext cx="5583381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SE CONVIERTE EN INTERLOCUTOR CLAVE CON EL GOBIERNO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FDC3F5A5-FC8F-7CA1-E9E7-340F758BA265}"/>
              </a:ext>
            </a:extLst>
          </p:cNvPr>
          <p:cNvSpPr txBox="1">
            <a:spLocks/>
          </p:cNvSpPr>
          <p:nvPr/>
        </p:nvSpPr>
        <p:spPr>
          <a:xfrm>
            <a:off x="6095999" y="4714374"/>
            <a:ext cx="5583381" cy="6642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CONTRIBUYENDO A LA CONSOLIDACIÓN DEL SECTOR, LOGRANDO SU INTEGRACIÓN.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0A064FF-7C66-0B5B-1CCF-E4CCABD8ED8D}"/>
              </a:ext>
            </a:extLst>
          </p:cNvPr>
          <p:cNvSpPr txBox="1">
            <a:spLocks/>
          </p:cNvSpPr>
          <p:nvPr/>
        </p:nvSpPr>
        <p:spPr>
          <a:xfrm>
            <a:off x="6095999" y="3251293"/>
            <a:ext cx="5583381" cy="646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PROFESIONALIZA AL SECTOR CON  PROGRAMAS DE CAPACITACIÓN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205A1B2-3DF8-B068-0719-615D063A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55" b="18017"/>
          <a:stretch>
            <a:fillRect/>
          </a:stretch>
        </p:blipFill>
        <p:spPr>
          <a:xfrm>
            <a:off x="967672" y="3600713"/>
            <a:ext cx="4706825" cy="2201176"/>
          </a:xfrm>
          <a:prstGeom prst="rect">
            <a:avLst/>
          </a:prstGeom>
        </p:spPr>
      </p:pic>
      <p:sp>
        <p:nvSpPr>
          <p:cNvPr id="19" name="Recortar rectángulo de esquina sencilla 16">
            <a:extLst>
              <a:ext uri="{FF2B5EF4-FFF2-40B4-BE49-F238E27FC236}">
                <a16:creationId xmlns:a16="http://schemas.microsoft.com/office/drawing/2014/main" id="{2AFBB1C9-0333-D57C-8B5E-4AFAD0283BFA}"/>
              </a:ext>
            </a:extLst>
          </p:cNvPr>
          <p:cNvSpPr/>
          <p:nvPr/>
        </p:nvSpPr>
        <p:spPr>
          <a:xfrm rot="10800000">
            <a:off x="967670" y="1932247"/>
            <a:ext cx="4706825" cy="533702"/>
          </a:xfrm>
          <a:prstGeom prst="snip1Rect">
            <a:avLst>
              <a:gd name="adj" fmla="val 30999"/>
            </a:avLst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82327D5-658E-832F-6449-BD76E2FC6640}"/>
              </a:ext>
            </a:extLst>
          </p:cNvPr>
          <p:cNvSpPr txBox="1"/>
          <p:nvPr/>
        </p:nvSpPr>
        <p:spPr>
          <a:xfrm>
            <a:off x="1146917" y="1969497"/>
            <a:ext cx="4413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Respondiendo a los desafíos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36F2151-BB76-3F86-C2AF-6D1783C90E50}"/>
              </a:ext>
            </a:extLst>
          </p:cNvPr>
          <p:cNvSpPr txBox="1">
            <a:spLocks/>
          </p:cNvSpPr>
          <p:nvPr/>
        </p:nvSpPr>
        <p:spPr>
          <a:xfrm>
            <a:off x="967673" y="878022"/>
            <a:ext cx="8938601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AMIS ENTRA EN ESCENA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07BEFF7-F3C4-8E56-76E8-680D78F444ED}"/>
              </a:ext>
            </a:extLst>
          </p:cNvPr>
          <p:cNvSpPr txBox="1">
            <a:spLocks/>
          </p:cNvSpPr>
          <p:nvPr/>
        </p:nvSpPr>
        <p:spPr>
          <a:xfrm>
            <a:off x="967673" y="1318783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PROFESIONALIZACIÓN Y VOZ DEL SECTOR</a:t>
            </a:r>
          </a:p>
          <a:p>
            <a:pPr marL="0" indent="0">
              <a:buNone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E306A5-C5E0-0026-E61C-861E68625499}"/>
              </a:ext>
            </a:extLst>
          </p:cNvPr>
          <p:cNvSpPr txBox="1"/>
          <p:nvPr/>
        </p:nvSpPr>
        <p:spPr>
          <a:xfrm>
            <a:off x="6096000" y="3915500"/>
            <a:ext cx="558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Fomentando la formación técnica y profesionalización de los aseguradores.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A8F1CE-8DF1-E626-1D76-3BA1DB856095}"/>
              </a:ext>
            </a:extLst>
          </p:cNvPr>
          <p:cNvSpPr txBox="1"/>
          <p:nvPr/>
        </p:nvSpPr>
        <p:spPr>
          <a:xfrm>
            <a:off x="6096000" y="5397937"/>
            <a:ext cx="558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Promueve prácticas financieras responsables y sostenibles.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43493C-F93A-6C39-4CE7-218F4058684C}"/>
              </a:ext>
            </a:extLst>
          </p:cNvPr>
          <p:cNvSpPr txBox="1"/>
          <p:nvPr/>
        </p:nvSpPr>
        <p:spPr>
          <a:xfrm>
            <a:off x="901171" y="2605846"/>
            <a:ext cx="4773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Actividad multifacética a lo largo del tiempo: agrupa en forma voluntaria a las aseguradoras, y las representa.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33D3C3-9086-284A-46E6-279A63D22FE7}"/>
              </a:ext>
            </a:extLst>
          </p:cNvPr>
          <p:cNvSpPr txBox="1"/>
          <p:nvPr/>
        </p:nvSpPr>
        <p:spPr>
          <a:xfrm>
            <a:off x="1026933" y="530383"/>
            <a:ext cx="230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DE AGOSTO DE 1946</a:t>
            </a:r>
          </a:p>
        </p:txBody>
      </p:sp>
    </p:spTree>
    <p:extLst>
      <p:ext uri="{BB962C8B-B14F-4D97-AF65-F5344CB8AC3E}">
        <p14:creationId xmlns:p14="http://schemas.microsoft.com/office/powerpoint/2010/main" val="139975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40B310-19B9-F647-FD97-296436620F38}"/>
              </a:ext>
            </a:extLst>
          </p:cNvPr>
          <p:cNvSpPr txBox="1"/>
          <p:nvPr/>
        </p:nvSpPr>
        <p:spPr>
          <a:xfrm>
            <a:off x="967672" y="3381993"/>
            <a:ext cx="3465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Nuevas normas en la Ley sobre Instituciones de Seguros (diciembre de 1950) para tener más supervisión sobre reservas técnicas e inversiones.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658CA57-A575-86EB-568A-D801B499F6B1}"/>
              </a:ext>
            </a:extLst>
          </p:cNvPr>
          <p:cNvSpPr txBox="1">
            <a:spLocks/>
          </p:cNvSpPr>
          <p:nvPr/>
        </p:nvSpPr>
        <p:spPr>
          <a:xfrm>
            <a:off x="967672" y="2762720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MODERNIZACIÓN DEL MARCO TÉCNICO Y REGULATORIO</a:t>
            </a:r>
            <a:endParaRPr lang="es-MX" sz="2000" b="1" spc="-4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D6A6AD-26E7-5B61-7BE1-B33A47ACEBFC}"/>
              </a:ext>
            </a:extLst>
          </p:cNvPr>
          <p:cNvSpPr txBox="1"/>
          <p:nvPr/>
        </p:nvSpPr>
        <p:spPr>
          <a:xfrm>
            <a:off x="4749492" y="4917824"/>
            <a:ext cx="3449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En 1994, con el TLC el mercado se diversifica y exige mayor competitividad.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8ECD65E-65BB-6892-9062-6729B73F867D}"/>
              </a:ext>
            </a:extLst>
          </p:cNvPr>
          <p:cNvSpPr txBox="1">
            <a:spLocks/>
          </p:cNvSpPr>
          <p:nvPr/>
        </p:nvSpPr>
        <p:spPr>
          <a:xfrm>
            <a:off x="4749492" y="4298551"/>
            <a:ext cx="3595502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LLEGA LA COMPETENCIA EXTRANJERA CON LA APERTURA</a:t>
            </a:r>
            <a:endParaRPr lang="es-MX" sz="2000" b="1" spc="-4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 descr="Una calle con carros&#10;&#10;El contenido generado por IA puede ser incorrecto.">
            <a:extLst>
              <a:ext uri="{FF2B5EF4-FFF2-40B4-BE49-F238E27FC236}">
                <a16:creationId xmlns:a16="http://schemas.microsoft.com/office/drawing/2014/main" id="{F87651FF-F21D-9401-33B5-DBDE95C62BA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l="20447" t="9390" r="9121"/>
          <a:stretch>
            <a:fillRect/>
          </a:stretch>
        </p:blipFill>
        <p:spPr>
          <a:xfrm>
            <a:off x="8661789" y="3659138"/>
            <a:ext cx="2358331" cy="2159772"/>
          </a:xfrm>
          <a:prstGeom prst="rect">
            <a:avLst/>
          </a:prstGeom>
        </p:spPr>
      </p:pic>
      <p:pic>
        <p:nvPicPr>
          <p:cNvPr id="17" name="Imagen 16" descr="Imagen en blanco y negr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7FB1390F-5BE7-D904-BE3D-457F74CB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7" t="17924" r="7518"/>
          <a:stretch>
            <a:fillRect/>
          </a:stretch>
        </p:blipFill>
        <p:spPr>
          <a:xfrm>
            <a:off x="8661789" y="1929858"/>
            <a:ext cx="2358331" cy="2035497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ED7B276E-82AD-14D2-D20C-2EB953B4C192}"/>
              </a:ext>
            </a:extLst>
          </p:cNvPr>
          <p:cNvSpPr txBox="1">
            <a:spLocks/>
          </p:cNvSpPr>
          <p:nvPr/>
        </p:nvSpPr>
        <p:spPr>
          <a:xfrm>
            <a:off x="959361" y="1293845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RETO DE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MODERNIZAR EL SEGURO MEXICANO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1950- 1994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CFA349B-EF5F-A5EE-E26A-1340932316DF}"/>
              </a:ext>
            </a:extLst>
          </p:cNvPr>
          <p:cNvSpPr txBox="1">
            <a:spLocks/>
          </p:cNvSpPr>
          <p:nvPr/>
        </p:nvSpPr>
        <p:spPr>
          <a:xfrm>
            <a:off x="901171" y="878022"/>
            <a:ext cx="6596909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PAPEL AL PROGRESO </a:t>
            </a:r>
          </a:p>
        </p:txBody>
      </p:sp>
      <p:sp>
        <p:nvSpPr>
          <p:cNvPr id="7" name="Recortar rectángulo de esquina sencilla 16">
            <a:extLst>
              <a:ext uri="{FF2B5EF4-FFF2-40B4-BE49-F238E27FC236}">
                <a16:creationId xmlns:a16="http://schemas.microsoft.com/office/drawing/2014/main" id="{C4E38847-B45E-853E-D298-0B6F6DEAC286}"/>
              </a:ext>
            </a:extLst>
          </p:cNvPr>
          <p:cNvSpPr/>
          <p:nvPr/>
        </p:nvSpPr>
        <p:spPr>
          <a:xfrm rot="10800000">
            <a:off x="967669" y="1932247"/>
            <a:ext cx="4949082" cy="533702"/>
          </a:xfrm>
          <a:prstGeom prst="snip1Rect">
            <a:avLst>
              <a:gd name="adj" fmla="val 30999"/>
            </a:avLst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8407100-61D1-71C4-3A11-207C01363B41}"/>
              </a:ext>
            </a:extLst>
          </p:cNvPr>
          <p:cNvSpPr txBox="1"/>
          <p:nvPr/>
        </p:nvSpPr>
        <p:spPr>
          <a:xfrm>
            <a:off x="1146916" y="1969497"/>
            <a:ext cx="49490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Desafío de estar a la par de México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7AB4B5-FAC7-779E-7C85-11922961D87D}"/>
              </a:ext>
            </a:extLst>
          </p:cNvPr>
          <p:cNvSpPr txBox="1"/>
          <p:nvPr/>
        </p:nvSpPr>
        <p:spPr>
          <a:xfrm>
            <a:off x="4773947" y="3379481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Inversión en talento especializado y formación continua.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C547906F-A8E7-4185-F0D0-505E4CA47E55}"/>
              </a:ext>
            </a:extLst>
          </p:cNvPr>
          <p:cNvSpPr txBox="1">
            <a:spLocks/>
          </p:cNvSpPr>
          <p:nvPr/>
        </p:nvSpPr>
        <p:spPr>
          <a:xfrm>
            <a:off x="4773947" y="2760208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spc="-4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FORTALECIMIENTO DEL CAPITAL HUMANO DEL SECTOR</a:t>
            </a:r>
            <a:endParaRPr lang="es-MX" sz="2000" b="1" spc="-4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6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128EAE6C-E4F3-139F-11CE-6CCD9AF18F39}"/>
              </a:ext>
            </a:extLst>
          </p:cNvPr>
          <p:cNvSpPr txBox="1">
            <a:spLocks/>
          </p:cNvSpPr>
          <p:nvPr/>
        </p:nvSpPr>
        <p:spPr>
          <a:xfrm>
            <a:off x="959361" y="1293845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AMIS IMPULSA EL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CAMBIO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D359930-329F-CEF8-9BDC-D7EEDDAA11F3}"/>
              </a:ext>
            </a:extLst>
          </p:cNvPr>
          <p:cNvSpPr txBox="1">
            <a:spLocks/>
          </p:cNvSpPr>
          <p:nvPr/>
        </p:nvSpPr>
        <p:spPr>
          <a:xfrm>
            <a:off x="901171" y="878022"/>
            <a:ext cx="8378753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UNIDAD, APERTURA Y CAPACITACIÓN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165F56-874F-3562-0B61-F8EBBF94BD0A}"/>
              </a:ext>
            </a:extLst>
          </p:cNvPr>
          <p:cNvSpPr txBox="1"/>
          <p:nvPr/>
        </p:nvSpPr>
        <p:spPr>
          <a:xfrm>
            <a:off x="4266925" y="3107805"/>
            <a:ext cx="754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Consolida alianzas y estrategias comunes entre aseguradoras.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1734A49-E88E-2606-417E-CDBE01C43B7E}"/>
              </a:ext>
            </a:extLst>
          </p:cNvPr>
          <p:cNvSpPr txBox="1">
            <a:spLocks/>
          </p:cNvSpPr>
          <p:nvPr/>
        </p:nvSpPr>
        <p:spPr>
          <a:xfrm>
            <a:off x="4266925" y="2719682"/>
            <a:ext cx="7546383" cy="376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UNIFICA A LA INDUSTRIA FRENTE A NUEVOS RETOS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97602B-BBDA-43D0-9A3B-86071A36C6BF}"/>
              </a:ext>
            </a:extLst>
          </p:cNvPr>
          <p:cNvSpPr txBox="1"/>
          <p:nvPr/>
        </p:nvSpPr>
        <p:spPr>
          <a:xfrm>
            <a:off x="4266925" y="4294752"/>
            <a:ext cx="754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Participa en negociaciones clave para la apertura comercial.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0889D9E8-8A9F-E022-3F7F-6C7D116A65C3}"/>
              </a:ext>
            </a:extLst>
          </p:cNvPr>
          <p:cNvSpPr txBox="1">
            <a:spLocks/>
          </p:cNvSpPr>
          <p:nvPr/>
        </p:nvSpPr>
        <p:spPr>
          <a:xfrm>
            <a:off x="4266925" y="3678577"/>
            <a:ext cx="7546383" cy="376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REPRESENTA AL SECTOR EN LOS TRATADOS INTERNACIONALES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 descr="Vista de una ciudad en el tráfico&#10;&#10;El contenido generado por IA puede ser incorrecto.">
            <a:extLst>
              <a:ext uri="{FF2B5EF4-FFF2-40B4-BE49-F238E27FC236}">
                <a16:creationId xmlns:a16="http://schemas.microsoft.com/office/drawing/2014/main" id="{4395AE8B-2A2E-2C3D-E1A6-09B9B7279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564" r="28718"/>
          <a:stretch>
            <a:fillRect/>
          </a:stretch>
        </p:blipFill>
        <p:spPr>
          <a:xfrm>
            <a:off x="959361" y="1935802"/>
            <a:ext cx="2897022" cy="3794206"/>
          </a:xfrm>
          <a:prstGeom prst="rect">
            <a:avLst/>
          </a:prstGeom>
        </p:spPr>
      </p:pic>
      <p:sp>
        <p:nvSpPr>
          <p:cNvPr id="12" name="Recortar rectángulo de esquina sencilla 16">
            <a:extLst>
              <a:ext uri="{FF2B5EF4-FFF2-40B4-BE49-F238E27FC236}">
                <a16:creationId xmlns:a16="http://schemas.microsoft.com/office/drawing/2014/main" id="{A99A4270-2BEA-1407-AA06-D5899964F4C8}"/>
              </a:ext>
            </a:extLst>
          </p:cNvPr>
          <p:cNvSpPr/>
          <p:nvPr/>
        </p:nvSpPr>
        <p:spPr>
          <a:xfrm rot="10800000">
            <a:off x="4427563" y="1932247"/>
            <a:ext cx="4706825" cy="533702"/>
          </a:xfrm>
          <a:prstGeom prst="snip1Rect">
            <a:avLst>
              <a:gd name="adj" fmla="val 30999"/>
            </a:avLst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31CEBA-A803-CD98-AE08-12D225D5B4CE}"/>
              </a:ext>
            </a:extLst>
          </p:cNvPr>
          <p:cNvSpPr txBox="1"/>
          <p:nvPr/>
        </p:nvSpPr>
        <p:spPr>
          <a:xfrm>
            <a:off x="4606810" y="1969497"/>
            <a:ext cx="4413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Respondiendo a los desafíos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31A75C-C1B1-C8E6-2CB0-153FD6BB5E3A}"/>
              </a:ext>
            </a:extLst>
          </p:cNvPr>
          <p:cNvSpPr txBox="1"/>
          <p:nvPr/>
        </p:nvSpPr>
        <p:spPr>
          <a:xfrm>
            <a:off x="4266925" y="5360675"/>
            <a:ext cx="754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Crea programas para elevar el nivel técnico del sector.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3960F2F-A1DC-17FE-E903-E30A7DA8309A}"/>
              </a:ext>
            </a:extLst>
          </p:cNvPr>
          <p:cNvSpPr txBox="1">
            <a:spLocks/>
          </p:cNvSpPr>
          <p:nvPr/>
        </p:nvSpPr>
        <p:spPr>
          <a:xfrm>
            <a:off x="4266925" y="4972552"/>
            <a:ext cx="7546383" cy="376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AMPLÍA LA OFERTA DE FORMACIÓN PROFESIONAL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6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B49BA917-0F58-6EDA-4F76-14DEB65BE28F}"/>
              </a:ext>
            </a:extLst>
          </p:cNvPr>
          <p:cNvSpPr txBox="1">
            <a:spLocks/>
          </p:cNvSpPr>
          <p:nvPr/>
        </p:nvSpPr>
        <p:spPr>
          <a:xfrm>
            <a:off x="959361" y="1293845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DESCONOCIMIENTO A LA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CONCIENCIA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75AB2A7-CA6B-DFC9-27C3-27295C8743EC}"/>
              </a:ext>
            </a:extLst>
          </p:cNvPr>
          <p:cNvSpPr txBox="1">
            <a:spLocks/>
          </p:cNvSpPr>
          <p:nvPr/>
        </p:nvSpPr>
        <p:spPr>
          <a:xfrm>
            <a:off x="901171" y="878022"/>
            <a:ext cx="7934071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SEMBRANDO CULTURA DEL SEGURO</a:t>
            </a:r>
          </a:p>
        </p:txBody>
      </p:sp>
      <p:sp>
        <p:nvSpPr>
          <p:cNvPr id="4" name="Recortar rectángulo de esquina sencilla 16">
            <a:extLst>
              <a:ext uri="{FF2B5EF4-FFF2-40B4-BE49-F238E27FC236}">
                <a16:creationId xmlns:a16="http://schemas.microsoft.com/office/drawing/2014/main" id="{2D007097-5533-6D0B-556E-9A564CECC80E}"/>
              </a:ext>
            </a:extLst>
          </p:cNvPr>
          <p:cNvSpPr/>
          <p:nvPr/>
        </p:nvSpPr>
        <p:spPr>
          <a:xfrm rot="10800000">
            <a:off x="967668" y="1932247"/>
            <a:ext cx="4481661" cy="533702"/>
          </a:xfrm>
          <a:prstGeom prst="snip1Rect">
            <a:avLst>
              <a:gd name="adj" fmla="val 30999"/>
            </a:avLst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94FA-30E6-105C-4D82-3CF4879E6185}"/>
              </a:ext>
            </a:extLst>
          </p:cNvPr>
          <p:cNvSpPr txBox="1"/>
          <p:nvPr/>
        </p:nvSpPr>
        <p:spPr>
          <a:xfrm>
            <a:off x="1146916" y="1969497"/>
            <a:ext cx="39934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La brecha de aseguramiento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6C79AC-A78A-1DCA-6899-46C0BEF7E1A6}"/>
              </a:ext>
            </a:extLst>
          </p:cNvPr>
          <p:cNvSpPr txBox="1"/>
          <p:nvPr/>
        </p:nvSpPr>
        <p:spPr>
          <a:xfrm>
            <a:off x="1891476" y="3554291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Difusión de su importancia en medios y espacios públicos.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BD4D64F-AF36-851A-0DDF-7DF4DF2C4FA2}"/>
              </a:ext>
            </a:extLst>
          </p:cNvPr>
          <p:cNvSpPr txBox="1">
            <a:spLocks/>
          </p:cNvSpPr>
          <p:nvPr/>
        </p:nvSpPr>
        <p:spPr>
          <a:xfrm>
            <a:off x="1891477" y="2935018"/>
            <a:ext cx="334765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CAMPAÑAS PARA EXPLICAR EL VALOR DEL SEGURO</a:t>
            </a:r>
            <a:endParaRPr lang="es-MX" sz="2000" b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F701B4-E82F-FF61-50F1-9D89FBE5D313}"/>
              </a:ext>
            </a:extLst>
          </p:cNvPr>
          <p:cNvSpPr txBox="1"/>
          <p:nvPr/>
        </p:nvSpPr>
        <p:spPr>
          <a:xfrm>
            <a:off x="6545539" y="3554291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Generación de datos confiables para toma de decisiones.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E3FBC9B-1980-77C4-8FFC-696E3CCF5256}"/>
              </a:ext>
            </a:extLst>
          </p:cNvPr>
          <p:cNvSpPr txBox="1">
            <a:spLocks/>
          </p:cNvSpPr>
          <p:nvPr/>
        </p:nvSpPr>
        <p:spPr>
          <a:xfrm>
            <a:off x="6545539" y="2935018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spc="-7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PUBLICACIÓN DE ESTADÍSTICAS Y ANÁLISIS DEL MERCADO</a:t>
            </a:r>
            <a:endParaRPr lang="es-MX" sz="2000" b="1" spc="-7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8839F4-DCD1-2DE9-AE94-DC6B1C5F086E}"/>
              </a:ext>
            </a:extLst>
          </p:cNvPr>
          <p:cNvSpPr txBox="1"/>
          <p:nvPr/>
        </p:nvSpPr>
        <p:spPr>
          <a:xfrm>
            <a:off x="1891476" y="5337838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Promoción del conocimiento básico sobre seguros.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4255509C-134F-1E48-5256-4E1657C365CA}"/>
              </a:ext>
            </a:extLst>
          </p:cNvPr>
          <p:cNvSpPr txBox="1">
            <a:spLocks/>
          </p:cNvSpPr>
          <p:nvPr/>
        </p:nvSpPr>
        <p:spPr>
          <a:xfrm>
            <a:off x="1891476" y="4718565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950" b="1" spc="-6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PROYECTOS DE EDUCACIÓN FINANCIERA PARA LA POBLACIÓN</a:t>
            </a:r>
            <a:endParaRPr lang="es-MX" sz="1950" b="1" spc="-6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FC97B90-CC1F-4CD4-CE7C-5E5167A73000}"/>
              </a:ext>
            </a:extLst>
          </p:cNvPr>
          <p:cNvSpPr/>
          <p:nvPr/>
        </p:nvSpPr>
        <p:spPr>
          <a:xfrm>
            <a:off x="1650816" y="3026736"/>
            <a:ext cx="74815" cy="106981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9D93A57-3A18-8665-152C-8BBA7DA4C45E}"/>
              </a:ext>
            </a:extLst>
          </p:cNvPr>
          <p:cNvSpPr/>
          <p:nvPr/>
        </p:nvSpPr>
        <p:spPr>
          <a:xfrm>
            <a:off x="6096000" y="3019386"/>
            <a:ext cx="74815" cy="106981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BC1766E-82A4-CBB9-C68C-101BB012C845}"/>
              </a:ext>
            </a:extLst>
          </p:cNvPr>
          <p:cNvSpPr/>
          <p:nvPr/>
        </p:nvSpPr>
        <p:spPr>
          <a:xfrm>
            <a:off x="1650816" y="4788185"/>
            <a:ext cx="74815" cy="106981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784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5F5AD3-C6B6-B41E-002A-D32859851318}"/>
              </a:ext>
            </a:extLst>
          </p:cNvPr>
          <p:cNvSpPr txBox="1"/>
          <p:nvPr/>
        </p:nvSpPr>
        <p:spPr>
          <a:xfrm>
            <a:off x="1283651" y="1881344"/>
            <a:ext cx="38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Difusión del conocimiento del seguro entre el público.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AD71F0-0B4C-31AC-B09B-61193AA4EA41}"/>
              </a:ext>
            </a:extLst>
          </p:cNvPr>
          <p:cNvSpPr/>
          <p:nvPr/>
        </p:nvSpPr>
        <p:spPr>
          <a:xfrm>
            <a:off x="1063968" y="1903113"/>
            <a:ext cx="74815" cy="531412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2D5E8C6-A41A-E0AF-63A0-76E071C76C7C}"/>
              </a:ext>
            </a:extLst>
          </p:cNvPr>
          <p:cNvSpPr txBox="1">
            <a:spLocks/>
          </p:cNvSpPr>
          <p:nvPr/>
        </p:nvSpPr>
        <p:spPr>
          <a:xfrm>
            <a:off x="967673" y="878022"/>
            <a:ext cx="8938601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ALGUNAS FUNCIONES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69B88BD-0B5E-A190-C9CC-5C3C9358A2E3}"/>
              </a:ext>
            </a:extLst>
          </p:cNvPr>
          <p:cNvSpPr txBox="1">
            <a:spLocks/>
          </p:cNvSpPr>
          <p:nvPr/>
        </p:nvSpPr>
        <p:spPr>
          <a:xfrm>
            <a:off x="967673" y="1318783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EJERCIDAS POR AMIS A LO LARGO DEL TIEMPO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66EF67-40A5-2E4B-2EC0-57315829B20A}"/>
              </a:ext>
            </a:extLst>
          </p:cNvPr>
          <p:cNvSpPr txBox="1"/>
          <p:nvPr/>
        </p:nvSpPr>
        <p:spPr>
          <a:xfrm>
            <a:off x="1283651" y="2740136"/>
            <a:ext cx="38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Creación de comités de estudio y de capacitación profesional.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BEAA9F-CDD5-3E6A-E15E-A864F86D14E3}"/>
              </a:ext>
            </a:extLst>
          </p:cNvPr>
          <p:cNvSpPr txBox="1"/>
          <p:nvPr/>
        </p:nvSpPr>
        <p:spPr>
          <a:xfrm>
            <a:off x="1283651" y="3598928"/>
            <a:ext cx="38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Realización de campañas de relaciones públicas.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00EDFC-62AE-A59B-3289-B6EFF44DDD77}"/>
              </a:ext>
            </a:extLst>
          </p:cNvPr>
          <p:cNvSpPr txBox="1"/>
          <p:nvPr/>
        </p:nvSpPr>
        <p:spPr>
          <a:xfrm>
            <a:off x="1283651" y="4457720"/>
            <a:ext cx="38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Organización de convenciones nacionales de seguros (34 hasta la fecha).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2D9DE1-84E2-984A-06BC-792BAB0393C6}"/>
              </a:ext>
            </a:extLst>
          </p:cNvPr>
          <p:cNvSpPr txBox="1"/>
          <p:nvPr/>
        </p:nvSpPr>
        <p:spPr>
          <a:xfrm>
            <a:off x="1283651" y="5316514"/>
            <a:ext cx="386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Vinculación con diversas autoridades y organismos internacionales.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128CF62-70C9-A84F-6C84-C1385913335D}"/>
              </a:ext>
            </a:extLst>
          </p:cNvPr>
          <p:cNvSpPr txBox="1"/>
          <p:nvPr/>
        </p:nvSpPr>
        <p:spPr>
          <a:xfrm>
            <a:off x="6145772" y="2033740"/>
            <a:ext cx="5302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es-MX" dirty="0">
                <a:latin typeface="Calibri" panose="020F0502020204030204" pitchFamily="34" charset="0"/>
                <a:cs typeface="Calibri" panose="020F0502020204030204" pitchFamily="34" charset="0"/>
              </a:rPr>
              <a:t>Publicación de información estadística y financiera del sector, para conocer el comportamiento del mercado asegurador, por compañía y por ramo.</a:t>
            </a:r>
            <a:endParaRPr lang="es-ES_tradnl" spc="-4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aleway" charset="0"/>
              <a:cs typeface="Calibri" panose="020F0502020204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DB735AE-D955-9836-E0E7-D69914FA7242}"/>
              </a:ext>
            </a:extLst>
          </p:cNvPr>
          <p:cNvSpPr/>
          <p:nvPr/>
        </p:nvSpPr>
        <p:spPr>
          <a:xfrm>
            <a:off x="5949066" y="1945808"/>
            <a:ext cx="74814" cy="115763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9BFDFF-1279-9CD3-E501-8AA23E6E6DD9}"/>
              </a:ext>
            </a:extLst>
          </p:cNvPr>
          <p:cNvSpPr txBox="1"/>
          <p:nvPr/>
        </p:nvSpPr>
        <p:spPr>
          <a:xfrm>
            <a:off x="6145772" y="3666182"/>
            <a:ext cx="53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es-MX" dirty="0">
                <a:latin typeface="Calibri" panose="020F0502020204030204" pitchFamily="34" charset="0"/>
                <a:cs typeface="Calibri" panose="020F0502020204030204" pitchFamily="34" charset="0"/>
              </a:rPr>
              <a:t>Cabildeo con autoridades nacionales, locales y el congreso para el desarrollo de la industria.</a:t>
            </a:r>
            <a:endParaRPr lang="es-ES_tradnl" spc="-4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aleway" charset="0"/>
              <a:cs typeface="Calibri" panose="020F050202020403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D9F3BC4-0397-E475-B2BB-3DF57F426E44}"/>
              </a:ext>
            </a:extLst>
          </p:cNvPr>
          <p:cNvSpPr/>
          <p:nvPr/>
        </p:nvSpPr>
        <p:spPr>
          <a:xfrm>
            <a:off x="5949066" y="3708877"/>
            <a:ext cx="74814" cy="57512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37D3785-E396-BD43-7DC1-43C0FAD0E0F4}"/>
              </a:ext>
            </a:extLst>
          </p:cNvPr>
          <p:cNvSpPr txBox="1"/>
          <p:nvPr/>
        </p:nvSpPr>
        <p:spPr>
          <a:xfrm>
            <a:off x="6145772" y="4854849"/>
            <a:ext cx="53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Elaboración de sistemas y plataformas informáticas para el sector asegurador.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8B1B312-5AB2-21A8-15CB-BD9F13111DEB}"/>
              </a:ext>
            </a:extLst>
          </p:cNvPr>
          <p:cNvSpPr/>
          <p:nvPr/>
        </p:nvSpPr>
        <p:spPr>
          <a:xfrm>
            <a:off x="5949066" y="4897544"/>
            <a:ext cx="74814" cy="64167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308DF9-558A-B300-3B87-140EB86B44CA}"/>
              </a:ext>
            </a:extLst>
          </p:cNvPr>
          <p:cNvSpPr/>
          <p:nvPr/>
        </p:nvSpPr>
        <p:spPr>
          <a:xfrm>
            <a:off x="1063968" y="2796330"/>
            <a:ext cx="74815" cy="531412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6BC3CDA-72D4-0033-4437-0949C37175FE}"/>
              </a:ext>
            </a:extLst>
          </p:cNvPr>
          <p:cNvSpPr/>
          <p:nvPr/>
        </p:nvSpPr>
        <p:spPr>
          <a:xfrm>
            <a:off x="1063968" y="3654242"/>
            <a:ext cx="74815" cy="531412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C42107C-D0CA-9B46-13D3-FF8EF684BBCE}"/>
              </a:ext>
            </a:extLst>
          </p:cNvPr>
          <p:cNvSpPr/>
          <p:nvPr/>
        </p:nvSpPr>
        <p:spPr>
          <a:xfrm>
            <a:off x="1063968" y="4498032"/>
            <a:ext cx="74815" cy="531412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90FD6EB-9C32-111B-75DC-69837867A120}"/>
              </a:ext>
            </a:extLst>
          </p:cNvPr>
          <p:cNvSpPr/>
          <p:nvPr/>
        </p:nvSpPr>
        <p:spPr>
          <a:xfrm>
            <a:off x="1063968" y="5373596"/>
            <a:ext cx="74815" cy="531412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43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F0AFF31-5131-6EA5-9197-4A81AB88590F}"/>
              </a:ext>
            </a:extLst>
          </p:cNvPr>
          <p:cNvSpPr/>
          <p:nvPr/>
        </p:nvSpPr>
        <p:spPr>
          <a:xfrm>
            <a:off x="1030778" y="2375614"/>
            <a:ext cx="74815" cy="106981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258E82-8DE5-CBA4-64B9-FC9EDFC73EE9}"/>
              </a:ext>
            </a:extLst>
          </p:cNvPr>
          <p:cNvSpPr txBox="1"/>
          <p:nvPr/>
        </p:nvSpPr>
        <p:spPr>
          <a:xfrm>
            <a:off x="1227163" y="2895426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Coordinación de esfuerzos para atender y pagar siniestros.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BFBFEBAA-E3FE-1B0A-8A2C-2207C09276E3}"/>
              </a:ext>
            </a:extLst>
          </p:cNvPr>
          <p:cNvSpPr txBox="1">
            <a:spLocks/>
          </p:cNvSpPr>
          <p:nvPr/>
        </p:nvSpPr>
        <p:spPr>
          <a:xfrm>
            <a:off x="1227163" y="2276153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ACTIVA TRAS EL SISMO DE 1985</a:t>
            </a:r>
          </a:p>
        </p:txBody>
      </p:sp>
      <p:pic>
        <p:nvPicPr>
          <p:cNvPr id="10" name="Imagen 9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A11BA29C-AABB-E8CF-65B8-F04B8B05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682" y="2270885"/>
            <a:ext cx="1936567" cy="127087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A4CE126-BDA9-8429-2A3C-8F20A94D8511}"/>
              </a:ext>
            </a:extLst>
          </p:cNvPr>
          <p:cNvSpPr/>
          <p:nvPr/>
        </p:nvSpPr>
        <p:spPr>
          <a:xfrm>
            <a:off x="3282291" y="4124901"/>
            <a:ext cx="74815" cy="106981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5B1266-4F0D-3059-6811-83E5E3335CD1}"/>
              </a:ext>
            </a:extLst>
          </p:cNvPr>
          <p:cNvSpPr txBox="1"/>
          <p:nvPr/>
        </p:nvSpPr>
        <p:spPr>
          <a:xfrm>
            <a:off x="3478676" y="4644713"/>
            <a:ext cx="344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Apoyo a aseguradoras y autoridades en la recuperación.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987101C-F0D4-633C-5291-35F08DB11C9D}"/>
              </a:ext>
            </a:extLst>
          </p:cNvPr>
          <p:cNvSpPr txBox="1">
            <a:spLocks/>
          </p:cNvSpPr>
          <p:nvPr/>
        </p:nvSpPr>
        <p:spPr>
          <a:xfrm>
            <a:off x="3478676" y="4025440"/>
            <a:ext cx="3449949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COORDINACIÓN ANTE EL HURACÁN GILBERTO EN 1988</a:t>
            </a:r>
          </a:p>
        </p:txBody>
      </p:sp>
      <p:pic>
        <p:nvPicPr>
          <p:cNvPr id="15" name="Imagen 14" descr="Un grupo de personas en la orilla de la carretera&#10;&#10;El contenido generado por IA puede ser incorrecto.">
            <a:extLst>
              <a:ext uri="{FF2B5EF4-FFF2-40B4-BE49-F238E27FC236}">
                <a16:creationId xmlns:a16="http://schemas.microsoft.com/office/drawing/2014/main" id="{991AA537-586C-95F6-E9E1-D88F8372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4896"/>
          <a:stretch>
            <a:fillRect/>
          </a:stretch>
        </p:blipFill>
        <p:spPr>
          <a:xfrm>
            <a:off x="1029351" y="4054486"/>
            <a:ext cx="1922786" cy="1270872"/>
          </a:xfrm>
          <a:prstGeom prst="rect">
            <a:avLst/>
          </a:prstGeom>
        </p:spPr>
      </p:pic>
      <p:sp>
        <p:nvSpPr>
          <p:cNvPr id="16" name="Recortar rectángulo de esquina sencilla 16">
            <a:extLst>
              <a:ext uri="{FF2B5EF4-FFF2-40B4-BE49-F238E27FC236}">
                <a16:creationId xmlns:a16="http://schemas.microsoft.com/office/drawing/2014/main" id="{FA129323-762F-BBB0-E5AB-A26145337E98}"/>
              </a:ext>
            </a:extLst>
          </p:cNvPr>
          <p:cNvSpPr/>
          <p:nvPr/>
        </p:nvSpPr>
        <p:spPr>
          <a:xfrm rot="10800000">
            <a:off x="7455164" y="2270883"/>
            <a:ext cx="4736836" cy="2923828"/>
          </a:xfrm>
          <a:prstGeom prst="snip1Rect">
            <a:avLst>
              <a:gd name="adj" fmla="val 18321"/>
            </a:avLst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4688594-4D22-2E39-0C45-F72EF901F725}"/>
              </a:ext>
            </a:extLst>
          </p:cNvPr>
          <p:cNvSpPr txBox="1"/>
          <p:nvPr/>
        </p:nvSpPr>
        <p:spPr>
          <a:xfrm>
            <a:off x="7860133" y="2859952"/>
            <a:ext cx="4406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Refuerzo de la cultura de prevención en emergencias</a:t>
            </a:r>
          </a:p>
          <a:p>
            <a:r>
              <a:rPr lang="es-ES_tradnl" sz="2500">
                <a:solidFill>
                  <a:schemeClr val="bg1"/>
                </a:solidFill>
                <a:latin typeface="Calibri" panose="020F0502020204030204" pitchFamily="34" charset="0"/>
                <a:ea typeface="Raleway" charset="0"/>
                <a:cs typeface="Calibri" panose="020F0502020204030204" pitchFamily="34" charset="0"/>
              </a:rPr>
              <a:t>Promoción del seguro como herramienta de resiliencia.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CA81AB86-F9A8-A460-C7F9-AC393F2ADEFF}"/>
              </a:ext>
            </a:extLst>
          </p:cNvPr>
          <p:cNvSpPr txBox="1">
            <a:spLocks/>
          </p:cNvSpPr>
          <p:nvPr/>
        </p:nvSpPr>
        <p:spPr>
          <a:xfrm>
            <a:off x="959361" y="1293845"/>
            <a:ext cx="7698104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RESPUESTA ANTE EMERGENCIAS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61A2902-EE8E-320D-20B0-1EBEEBC62A83}"/>
              </a:ext>
            </a:extLst>
          </p:cNvPr>
          <p:cNvSpPr txBox="1">
            <a:spLocks/>
          </p:cNvSpPr>
          <p:nvPr/>
        </p:nvSpPr>
        <p:spPr>
          <a:xfrm>
            <a:off x="901171" y="794896"/>
            <a:ext cx="8230954" cy="4235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indent="127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None/>
              <a:defRPr lang="en-US" sz="4400" b="1" kern="1200" spc="-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MX" sz="4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 CUANDO MÁS SE NECESITA</a:t>
            </a:r>
          </a:p>
        </p:txBody>
      </p:sp>
    </p:spTree>
    <p:extLst>
      <p:ext uri="{BB962C8B-B14F-4D97-AF65-F5344CB8AC3E}">
        <p14:creationId xmlns:p14="http://schemas.microsoft.com/office/powerpoint/2010/main" val="2790119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2015</Words>
  <Application>Microsoft Macintosh PowerPoint</Application>
  <PresentationFormat>Panorámica</PresentationFormat>
  <Paragraphs>320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Ender Marcano</dc:creator>
  <cp:lastModifiedBy>Ender Marcano</cp:lastModifiedBy>
  <cp:revision>6</cp:revision>
  <dcterms:created xsi:type="dcterms:W3CDTF">2025-07-31T17:04:38Z</dcterms:created>
  <dcterms:modified xsi:type="dcterms:W3CDTF">2025-08-07T00:45:33Z</dcterms:modified>
</cp:coreProperties>
</file>